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8.png"/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165859"/>
            <a:ext cx="9144000" cy="2572511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4867444" y="1792434"/>
            <a:ext cx="3919220" cy="10521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700" b="1" kern="0" spc="3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优质产业空间试点政策</a:t>
            </a:r>
            <a:endParaRPr lang="en-US" altLang="en-US" sz="2700" dirty="0"/>
          </a:p>
          <a:p>
            <a:pPr algn="l" rtl="0" eaLnBrk="0">
              <a:lnSpc>
                <a:spcPct val="103000"/>
              </a:lnSpc>
            </a:pPr>
            <a:endParaRPr lang="en-US" altLang="en-US" sz="1600" dirty="0"/>
          </a:p>
          <a:p>
            <a:pPr algn="l" rtl="0" eaLnBrk="0">
              <a:lnSpc>
                <a:spcPct val="15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2700" b="1" kern="0" spc="3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及项目介绍</a:t>
            </a:r>
            <a:endParaRPr lang="en-US" altLang="en-US" sz="2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 rot="21600000">
            <a:off x="1197292" y="1694497"/>
            <a:ext cx="1989455" cy="2520950"/>
            <a:chOff x="0" y="0"/>
            <a:chExt cx="1989455" cy="2520950"/>
          </a:xfrm>
        </p:grpSpPr>
        <p:pic>
          <p:nvPicPr>
            <p:cNvPr id="262" name="picture 26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989455" cy="2520950"/>
            </a:xfrm>
            <a:prstGeom prst="rect">
              <a:avLst/>
            </a:prstGeom>
          </p:spPr>
        </p:pic>
        <p:sp>
          <p:nvSpPr>
            <p:cNvPr id="264" name="rect"/>
            <p:cNvSpPr/>
            <p:nvPr/>
          </p:nvSpPr>
          <p:spPr>
            <a:xfrm>
              <a:off x="14287" y="304990"/>
              <a:ext cx="1961388" cy="772667"/>
            </a:xfrm>
            <a:prstGeom prst="rect">
              <a:avLst/>
            </a:prstGeom>
            <a:solidFill>
              <a:srgbClr val="F59B9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6" name="textbox 266"/>
            <p:cNvSpPr/>
            <p:nvPr/>
          </p:nvSpPr>
          <p:spPr>
            <a:xfrm>
              <a:off x="416112" y="70901"/>
              <a:ext cx="1157605" cy="20574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marL="448310" algn="l" rtl="0" eaLnBrk="0">
                <a:lnSpc>
                  <a:spcPct val="89000"/>
                </a:lnSpc>
              </a:pPr>
              <a:r>
                <a:rPr sz="1500" b="1" kern="0" spc="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</a:t>
              </a:r>
              <a:endParaRPr lang="en-US" altLang="en-US" sz="15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marL="57785" algn="l" rtl="0" eaLnBrk="0">
                <a:lnSpc>
                  <a:spcPct val="92000"/>
                </a:lnSpc>
                <a:spcBef>
                  <a:spcPts val="605"/>
                </a:spcBef>
              </a:pPr>
              <a:r>
                <a:rPr sz="2000" b="1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可办红本</a:t>
              </a:r>
              <a:endParaRPr lang="en-US" altLang="en-US" sz="2000" dirty="0"/>
            </a:p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3000"/>
                </a:lnSpc>
              </a:pPr>
              <a:endParaRPr lang="en-US" altLang="en-US" sz="1000" dirty="0"/>
            </a:p>
            <a:p>
              <a:pPr marL="265430" algn="l" rtl="0" eaLnBrk="0">
                <a:lnSpc>
                  <a:spcPct val="100000"/>
                </a:lnSpc>
                <a:spcBef>
                  <a:spcPts val="280"/>
                </a:spcBef>
              </a:pP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可分割销售</a:t>
              </a:r>
              <a:endParaRPr lang="en-US" altLang="en-US" sz="900" dirty="0"/>
            </a:p>
            <a:p>
              <a:pPr marL="13970" algn="l" rtl="0" eaLnBrk="0">
                <a:lnSpc>
                  <a:spcPct val="99000"/>
                </a:lnSpc>
                <a:spcBef>
                  <a:spcPts val="945"/>
                </a:spcBef>
              </a:pP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可办理不动产权证书</a:t>
              </a:r>
              <a:endParaRPr lang="en-US" altLang="en-US" sz="900" dirty="0"/>
            </a:p>
            <a:p>
              <a:pPr marL="12700" algn="l" rtl="0" eaLnBrk="0">
                <a:lnSpc>
                  <a:spcPct val="100000"/>
                </a:lnSpc>
                <a:spcBef>
                  <a:spcPts val="935"/>
                </a:spcBef>
              </a:pP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登记价与购置价一致</a:t>
              </a:r>
              <a:endParaRPr lang="en-US" altLang="en-US" sz="9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800" dirty="0"/>
            </a:p>
            <a:p>
              <a:pPr marL="26035" algn="l" rtl="0" eaLnBrk="0">
                <a:lnSpc>
                  <a:spcPct val="98000"/>
                </a:lnSpc>
                <a:spcBef>
                  <a:spcPts val="0"/>
                </a:spcBef>
              </a:pPr>
              <a:r>
                <a:rPr sz="1000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权利性质为商品房</a:t>
              </a:r>
              <a:endParaRPr lang="en-US" altLang="en-US" sz="1000" dirty="0"/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6175057" y="1694497"/>
            <a:ext cx="1989454" cy="2520950"/>
            <a:chOff x="0" y="0"/>
            <a:chExt cx="1989454" cy="2520950"/>
          </a:xfrm>
        </p:grpSpPr>
        <p:pic>
          <p:nvPicPr>
            <p:cNvPr id="268" name="picture 2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989454" cy="2520950"/>
            </a:xfrm>
            <a:prstGeom prst="rect">
              <a:avLst/>
            </a:prstGeom>
          </p:spPr>
        </p:pic>
        <p:sp>
          <p:nvSpPr>
            <p:cNvPr id="270" name="textbox 270"/>
            <p:cNvSpPr/>
            <p:nvPr/>
          </p:nvSpPr>
          <p:spPr>
            <a:xfrm>
              <a:off x="-12700" y="-12700"/>
              <a:ext cx="2014854" cy="255841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600" dirty="0"/>
            </a:p>
            <a:p>
              <a:pPr marL="890905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1500" b="1" kern="0" spc="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</a:t>
              </a:r>
              <a:endParaRPr lang="en-US" altLang="en-US" sz="1500" dirty="0"/>
            </a:p>
            <a:p>
              <a:pPr algn="l" rtl="0" eaLnBrk="0">
                <a:lnSpc>
                  <a:spcPct val="124000"/>
                </a:lnSpc>
              </a:pPr>
              <a:endParaRPr lang="en-US" altLang="en-US" sz="1000" dirty="0"/>
            </a:p>
            <a:p>
              <a:pPr marL="365760" algn="l" rtl="0" eaLnBrk="0">
                <a:lnSpc>
                  <a:spcPct val="92000"/>
                </a:lnSpc>
                <a:spcBef>
                  <a:spcPts val="605"/>
                </a:spcBef>
              </a:pPr>
              <a:r>
                <a:rPr sz="2000" b="1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可二次流转</a:t>
              </a:r>
              <a:endParaRPr lang="en-US" altLang="en-US" sz="2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marL="732155" algn="l" rtl="0" eaLnBrk="0">
                <a:lnSpc>
                  <a:spcPct val="98000"/>
                </a:lnSpc>
                <a:spcBef>
                  <a:spcPts val="310"/>
                </a:spcBef>
              </a:pPr>
              <a:r>
                <a:rPr sz="1000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封闭流转</a:t>
              </a:r>
              <a:endParaRPr lang="en-US" altLang="en-US" sz="1000" dirty="0"/>
            </a:p>
            <a:p>
              <a:pPr algn="l" rtl="0" eaLnBrk="0">
                <a:lnSpc>
                  <a:spcPct val="12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21000"/>
                </a:lnSpc>
              </a:pPr>
              <a:endParaRPr lang="en-US" altLang="en-US" sz="1000" dirty="0"/>
            </a:p>
            <a:p>
              <a:pPr marL="191770" algn="l" rtl="0" eaLnBrk="0">
                <a:lnSpc>
                  <a:spcPct val="99000"/>
                </a:lnSpc>
                <a:spcBef>
                  <a:spcPts val="280"/>
                </a:spcBef>
              </a:pPr>
              <a:r>
                <a:rPr sz="9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持有一定年限且符合监</a:t>
              </a:r>
              <a:r>
                <a:rPr sz="900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管条件</a:t>
              </a:r>
              <a:endParaRPr lang="en-US" altLang="en-US" sz="9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700" dirty="0"/>
            </a:p>
            <a:p>
              <a:pPr marL="631825" algn="l" rtl="0" eaLnBrk="0">
                <a:lnSpc>
                  <a:spcPct val="100000"/>
                </a:lnSpc>
                <a:spcBef>
                  <a:spcPts val="5"/>
                </a:spcBef>
              </a:pPr>
              <a:r>
                <a:rPr sz="900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允许二次流转</a:t>
              </a:r>
              <a:endParaRPr lang="en-US" altLang="en-US" sz="900" dirty="0"/>
            </a:p>
          </p:txBody>
        </p:sp>
      </p:grpSp>
      <p:grpSp>
        <p:nvGrpSpPr>
          <p:cNvPr id="38" name="group 38"/>
          <p:cNvGrpSpPr/>
          <p:nvPr/>
        </p:nvGrpSpPr>
        <p:grpSpPr>
          <a:xfrm rot="21600000">
            <a:off x="3735387" y="1695132"/>
            <a:ext cx="1989455" cy="2520314"/>
            <a:chOff x="0" y="0"/>
            <a:chExt cx="1989455" cy="2520314"/>
          </a:xfrm>
        </p:grpSpPr>
        <p:pic>
          <p:nvPicPr>
            <p:cNvPr id="272" name="picture 2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989455" cy="2520314"/>
            </a:xfrm>
            <a:prstGeom prst="rect">
              <a:avLst/>
            </a:prstGeom>
          </p:spPr>
        </p:pic>
        <p:sp>
          <p:nvSpPr>
            <p:cNvPr id="274" name="rect"/>
            <p:cNvSpPr/>
            <p:nvPr/>
          </p:nvSpPr>
          <p:spPr>
            <a:xfrm>
              <a:off x="15176" y="321119"/>
              <a:ext cx="1961387" cy="752855"/>
            </a:xfrm>
            <a:prstGeom prst="rect">
              <a:avLst/>
            </a:prstGeom>
            <a:solidFill>
              <a:srgbClr val="F59B9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6" name="textbox 276"/>
            <p:cNvSpPr/>
            <p:nvPr/>
          </p:nvSpPr>
          <p:spPr>
            <a:xfrm>
              <a:off x="55352" y="71070"/>
              <a:ext cx="1832610" cy="19761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812800" algn="l" rtl="0" eaLnBrk="0">
                <a:lnSpc>
                  <a:spcPct val="89000"/>
                </a:lnSpc>
              </a:pPr>
              <a:r>
                <a:rPr sz="1500" b="1" kern="0" spc="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  <a:endParaRPr lang="en-US" altLang="en-US" sz="1500" dirty="0"/>
            </a:p>
            <a:p>
              <a:pPr algn="l" rtl="0" eaLnBrk="0">
                <a:lnSpc>
                  <a:spcPct val="126000"/>
                </a:lnSpc>
              </a:pPr>
              <a:endParaRPr lang="en-US" altLang="en-US" sz="1000" dirty="0"/>
            </a:p>
            <a:p>
              <a:pPr marL="551815" algn="l" rtl="0" eaLnBrk="0">
                <a:lnSpc>
                  <a:spcPct val="91000"/>
                </a:lnSpc>
                <a:spcBef>
                  <a:spcPts val="605"/>
                </a:spcBef>
              </a:pPr>
              <a:r>
                <a:rPr sz="2000" b="1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可抵押</a:t>
              </a:r>
              <a:endParaRPr lang="en-US" altLang="en-US" sz="2000" dirty="0"/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0000"/>
                </a:lnSpc>
              </a:pPr>
              <a:endParaRPr lang="en-US" altLang="en-US" sz="1000" dirty="0"/>
            </a:p>
            <a:p>
              <a:pPr marL="664210" algn="l" rtl="0" eaLnBrk="0">
                <a:lnSpc>
                  <a:spcPct val="99000"/>
                </a:lnSpc>
                <a:spcBef>
                  <a:spcPts val="310"/>
                </a:spcBef>
              </a:pPr>
              <a:r>
                <a:rPr sz="1000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允许抵押</a:t>
              </a: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200" dirty="0"/>
            </a:p>
            <a:p>
              <a:pPr marL="355600" indent="-342900" algn="l" rtl="0" eaLnBrk="0">
                <a:lnSpc>
                  <a:spcPct val="138000"/>
                </a:lnSpc>
                <a:spcBef>
                  <a:spcPts val="0"/>
                </a:spcBef>
              </a:pPr>
              <a:r>
                <a:rPr sz="8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抵押金额不得超过不动产剩余</a:t>
              </a:r>
              <a:r>
                <a:rPr sz="800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年期的</a:t>
              </a:r>
              <a:r>
                <a:rPr sz="8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800" b="1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建（构）</a:t>
              </a:r>
              <a:r>
                <a:rPr sz="800" b="1" kern="0" spc="-1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800" b="1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筑物残值</a:t>
              </a:r>
              <a:endParaRPr lang="en-US" altLang="en-US" sz="800" dirty="0"/>
            </a:p>
          </p:txBody>
        </p:sp>
      </p:grpSp>
      <p:sp>
        <p:nvSpPr>
          <p:cNvPr id="278" name="textbox 278"/>
          <p:cNvSpPr/>
          <p:nvPr/>
        </p:nvSpPr>
        <p:spPr>
          <a:xfrm>
            <a:off x="218948" y="247903"/>
            <a:ext cx="8742680" cy="4070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1000"/>
              </a:lnSpc>
            </a:pPr>
            <a:endParaRPr lang="en-US" altLang="en-US" sz="100" dirty="0"/>
          </a:p>
          <a:p>
            <a:pPr marL="400685" algn="l" rtl="0" eaLnBrk="0">
              <a:lnSpc>
                <a:spcPct val="95000"/>
              </a:lnSpc>
              <a:tabLst>
                <a:tab pos="488315" algn="l"/>
                <a:tab pos="8728710" algn="l"/>
              </a:tabLst>
            </a:pPr>
            <a:r>
              <a:rPr sz="1700" kern="0" spc="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700" b="1" u="sng" kern="0" spc="6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</a:t>
            </a:r>
            <a:r>
              <a:rPr sz="1700" b="1" u="sng" kern="0" spc="-34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u="sng" kern="0" spc="6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模式优势</a:t>
            </a:r>
            <a:r>
              <a:rPr sz="1700" b="1" u="sng" kern="0" spc="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1700" dirty="0"/>
          </a:p>
        </p:txBody>
      </p:sp>
      <p:sp>
        <p:nvSpPr>
          <p:cNvPr id="280" name="path"/>
          <p:cNvSpPr/>
          <p:nvPr/>
        </p:nvSpPr>
        <p:spPr>
          <a:xfrm>
            <a:off x="231648" y="260603"/>
            <a:ext cx="388619" cy="347472"/>
          </a:xfrm>
          <a:custGeom>
            <a:avLst/>
            <a:gdLst/>
            <a:ahLst/>
            <a:cxnLst/>
            <a:rect l="0" t="0" r="0" b="0"/>
            <a:pathLst>
              <a:path w="611" h="547">
                <a:moveTo>
                  <a:pt x="0" y="0"/>
                </a:moveTo>
                <a:lnTo>
                  <a:pt x="477" y="0"/>
                </a:lnTo>
                <a:lnTo>
                  <a:pt x="611" y="273"/>
                </a:lnTo>
                <a:lnTo>
                  <a:pt x="477" y="547"/>
                </a:lnTo>
                <a:lnTo>
                  <a:pt x="0" y="547"/>
                </a:lnTo>
                <a:lnTo>
                  <a:pt x="0" y="0"/>
                </a:lnTo>
              </a:path>
            </a:pathLst>
          </a:custGeom>
          <a:solidFill>
            <a:srgbClr val="E9171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2" name="textbox 282"/>
          <p:cNvSpPr/>
          <p:nvPr/>
        </p:nvSpPr>
        <p:spPr>
          <a:xfrm>
            <a:off x="506247" y="678891"/>
            <a:ext cx="387794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375"/>
              </a:lnSpc>
            </a:pPr>
            <a:r>
              <a:rPr sz="17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（四）</a:t>
            </a:r>
            <a:r>
              <a:rPr sz="1700" b="1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可办红本、</a:t>
            </a:r>
            <a:r>
              <a:rPr sz="1700" b="1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可抵押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700" b="1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可二次流转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table 284"/>
          <p:cNvGraphicFramePr>
            <a:graphicFrameLocks noGrp="1"/>
          </p:cNvGraphicFramePr>
          <p:nvPr/>
        </p:nvGraphicFramePr>
        <p:xfrm>
          <a:off x="270509" y="820420"/>
          <a:ext cx="8602980" cy="3997959"/>
        </p:xfrm>
        <a:graphic>
          <a:graphicData uri="http://schemas.openxmlformats.org/drawingml/2006/table">
            <a:tbl>
              <a:tblPr/>
              <a:tblGrid>
                <a:gridCol w="1157605"/>
                <a:gridCol w="925195"/>
                <a:gridCol w="951864"/>
                <a:gridCol w="918210"/>
                <a:gridCol w="1031875"/>
                <a:gridCol w="985520"/>
                <a:gridCol w="2632710"/>
              </a:tblGrid>
              <a:tr h="567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227965" algn="l" rtl="0" eaLnBrk="0">
                        <a:lnSpc>
                          <a:spcPct val="91000"/>
                        </a:lnSpc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模式对比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391920" algn="l" rtl="0" eaLnBrk="0">
                        <a:lnSpc>
                          <a:spcPct val="96000"/>
                        </a:lnSpc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原有产业空间供给模式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99720" algn="l" rtl="0" eaLnBrk="0">
                        <a:lnSpc>
                          <a:spcPct val="96000"/>
                        </a:lnSpc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优质产业空间供给模式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93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22250" algn="l" rtl="0" eaLnBrk="0">
                        <a:lnSpc>
                          <a:spcPct val="90000"/>
                        </a:lnSpc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1.获取方式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82550" algn="l" rtl="0" eaLnBrk="0">
                        <a:lnSpc>
                          <a:spcPct val="99000"/>
                        </a:lnSpc>
                      </a:pP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企业拿地自建</a:t>
                      </a:r>
                      <a:endParaRPr lang="en-US" altLang="en-US" sz="900" dirty="0"/>
                    </a:p>
                    <a:p>
                      <a:pPr marL="83185" algn="l" rtl="0" eaLnBrk="0">
                        <a:lnSpc>
                          <a:spcPct val="99000"/>
                        </a:lnSpc>
                        <a:spcBef>
                          <a:spcPts val="13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一般产业项目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95885" algn="l" rtl="0" eaLnBrk="0">
                        <a:lnSpc>
                          <a:spcPct val="99000"/>
                        </a:lnSpc>
                      </a:pP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企业拿地自建</a:t>
                      </a:r>
                      <a:endParaRPr lang="en-US" altLang="en-US" sz="900" dirty="0"/>
                    </a:p>
                    <a:p>
                      <a:pPr marL="96520" algn="l" rtl="0" eaLnBrk="0">
                        <a:lnSpc>
                          <a:spcPct val="99000"/>
                        </a:lnSpc>
                        <a:spcBef>
                          <a:spcPts val="13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重点产业项目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06375" algn="l" rtl="0" eaLnBrk="0">
                        <a:lnSpc>
                          <a:spcPct val="100000"/>
                        </a:lnSpc>
                      </a:pP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联建模式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1000" dirty="0"/>
                    </a:p>
                    <a:p>
                      <a:pPr marL="20256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市场上购买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48260" algn="l" rtl="0" eaLnBrk="0">
                        <a:lnSpc>
                          <a:spcPct val="100000"/>
                        </a:lnSpc>
                      </a:pP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创新型产业用房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1000" dirty="0"/>
                    </a:p>
                    <a:p>
                      <a:pPr marL="76390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国企建设+企业购买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BE5"/>
                    </a:solidFill>
                  </a:tcPr>
                </a:tc>
              </a:tr>
              <a:tr h="5518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15900" algn="l" rtl="0" eaLnBrk="0">
                        <a:lnSpc>
                          <a:spcPct val="91000"/>
                        </a:lnSpc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2.准入门槛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400685" algn="l" rtl="0" eaLnBrk="0">
                        <a:lnSpc>
                          <a:spcPct val="100000"/>
                        </a:lnSpc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414020" algn="l" rtl="0" eaLnBrk="0">
                        <a:lnSpc>
                          <a:spcPct val="100000"/>
                        </a:lnSpc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97510" algn="l" rtl="0" eaLnBrk="0">
                        <a:lnSpc>
                          <a:spcPct val="100000"/>
                        </a:lnSpc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52755" algn="l" rtl="0" eaLnBrk="0">
                        <a:lnSpc>
                          <a:spcPct val="99000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84785" indent="-8255" algn="l" rtl="0" eaLnBrk="0">
                        <a:lnSpc>
                          <a:spcPct val="106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具备条件的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中小微企业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553085" indent="-146685" algn="l" rtl="0" eaLnBrk="0">
                        <a:lnSpc>
                          <a:spcPct val="105000"/>
                        </a:lnSpc>
                        <a:spcBef>
                          <a:spcPts val="0"/>
                        </a:spcBef>
                      </a:pP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优质成长型企业：</a:t>
                      </a:r>
                      <a:r>
                        <a:rPr sz="900" b="1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未达到重点产业项目</a:t>
                      </a: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条件</a:t>
                      </a:r>
                      <a:r>
                        <a:rPr sz="9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，但具备发展潜力企业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BE5"/>
                    </a:solidFill>
                  </a:tcPr>
                </a:tc>
              </a:tr>
              <a:tr h="5137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marL="2197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3.前期投入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marL="40005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marL="41338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600" dirty="0"/>
                    </a:p>
                    <a:p>
                      <a:pPr marL="26987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投入大</a:t>
                      </a:r>
                      <a:endParaRPr lang="en-US" altLang="en-US" sz="900" dirty="0"/>
                    </a:p>
                    <a:p>
                      <a:pPr marL="142875" algn="l" rtl="0" eaLnBrk="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协调难度高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marL="4540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marL="43116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251585" algn="l" rtl="0" eaLnBrk="0">
                        <a:lnSpc>
                          <a:spcPct val="94000"/>
                        </a:lnSpc>
                      </a:pPr>
                      <a:r>
                        <a:rPr sz="9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BE5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10185" algn="l" rtl="0" eaLnBrk="0">
                        <a:lnSpc>
                          <a:spcPct val="91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4.购买价格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lang="en-US" altLang="en-US" sz="1000" dirty="0"/>
                    </a:p>
                    <a:p>
                      <a:pPr marL="393700" algn="l" rtl="0" eaLnBrk="0">
                        <a:lnSpc>
                          <a:spcPts val="53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lang="en-US" altLang="en-US" sz="1000" dirty="0"/>
                    </a:p>
                    <a:p>
                      <a:pPr marL="407035" algn="l" rtl="0" eaLnBrk="0">
                        <a:lnSpc>
                          <a:spcPts val="53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</a:pPr>
                      <a:endParaRPr lang="en-US" altLang="en-US" sz="1000" dirty="0"/>
                    </a:p>
                    <a:p>
                      <a:pPr marL="390525" algn="l" rtl="0" eaLnBrk="0">
                        <a:lnSpc>
                          <a:spcPts val="53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36525" algn="l" rtl="0" eaLnBrk="0">
                        <a:lnSpc>
                          <a:spcPts val="12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高（市场价）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67030" algn="l" rtl="0" eaLnBrk="0">
                        <a:lnSpc>
                          <a:spcPct val="99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租赁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94869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总成本+微利</a:t>
                      </a:r>
                      <a:endParaRPr lang="en-US" altLang="en-US" sz="900" dirty="0"/>
                    </a:p>
                    <a:p>
                      <a:pPr marL="1012190" algn="l" rtl="0" eaLnBrk="0">
                        <a:lnSpc>
                          <a:spcPts val="1325"/>
                        </a:lnSpc>
                      </a:pPr>
                      <a:r>
                        <a:rPr sz="9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（价格优惠）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BE5"/>
                    </a:solidFill>
                  </a:tcPr>
                </a:tc>
              </a:tr>
              <a:tr h="5734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220980" algn="l" rtl="0" eaLnBrk="0">
                        <a:lnSpc>
                          <a:spcPct val="91000"/>
                        </a:lnSpc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5.分割销售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93700" algn="l" rtl="0" eaLnBrk="0">
                        <a:lnSpc>
                          <a:spcPts val="53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07035" algn="l" rtl="0" eaLnBrk="0">
                        <a:lnSpc>
                          <a:spcPts val="53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90525" algn="l" rtl="0" eaLnBrk="0">
                        <a:lnSpc>
                          <a:spcPts val="53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200025" algn="l" rtl="0" eaLnBrk="0">
                        <a:lnSpc>
                          <a:spcPct val="100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可分割销售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24180" algn="l" rtl="0" eaLnBrk="0">
                        <a:lnSpc>
                          <a:spcPts val="53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552450" algn="l" rtl="0" eaLnBrk="0">
                        <a:lnSpc>
                          <a:spcPct val="100000"/>
                        </a:lnSpc>
                      </a:pPr>
                      <a:r>
                        <a:rPr sz="9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对满足条件的企业分</a:t>
                      </a: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割销售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BE5"/>
                    </a:solidFill>
                  </a:tcPr>
                </a:tc>
              </a:tr>
              <a:tr h="6623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</a:pPr>
                      <a:endParaRPr lang="en-US" altLang="en-US" sz="1000" dirty="0"/>
                    </a:p>
                    <a:p>
                      <a:pPr marL="21590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6.转让条件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marL="146685" indent="5715" algn="l" rtl="0" eaLnBrk="0">
                        <a:lnSpc>
                          <a:spcPct val="105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限整体转让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或不得转让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5000"/>
                        </a:lnSpc>
                      </a:pPr>
                      <a:endParaRPr lang="en-US" altLang="en-US" sz="1000" dirty="0"/>
                    </a:p>
                    <a:p>
                      <a:pPr marL="2222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不得转让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5000"/>
                        </a:lnSpc>
                      </a:pPr>
                      <a:endParaRPr lang="en-US" altLang="en-US" sz="1000" dirty="0"/>
                    </a:p>
                    <a:p>
                      <a:pPr marL="20574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不得转让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" dirty="0"/>
                    </a:p>
                    <a:p>
                      <a:pPr marL="59690" indent="33655" algn="l" rtl="0" eaLnBrk="0">
                        <a:lnSpc>
                          <a:spcPct val="102000"/>
                        </a:lnSpc>
                      </a:pPr>
                      <a:r>
                        <a:rPr sz="9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《2020年工业楼宇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转让办法》规定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未满5年不得二次</a:t>
                      </a:r>
                      <a:endParaRPr lang="en-US" altLang="en-US" sz="900" dirty="0"/>
                    </a:p>
                    <a:p>
                      <a:pPr marL="402590" algn="l" rtl="0" eaLnBrk="0">
                        <a:lnSpc>
                          <a:spcPct val="91000"/>
                        </a:lnSpc>
                        <a:spcBef>
                          <a:spcPts val="9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转让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355600" algn="l" rtl="0" eaLnBrk="0">
                        <a:lnSpc>
                          <a:spcPts val="53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——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marL="998220" indent="-572135" algn="l" rtl="0" eaLnBrk="0">
                        <a:lnSpc>
                          <a:spcPct val="105000"/>
                        </a:lnSpc>
                        <a:spcBef>
                          <a:spcPts val="5"/>
                        </a:spcBef>
                      </a:pPr>
                      <a:r>
                        <a:rPr sz="9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持有一定年限且满足监管条件的  </a:t>
                      </a:r>
                      <a:r>
                        <a:rPr sz="9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</a:t>
                      </a: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可二次流转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BE5"/>
                    </a:solidFill>
                  </a:tcPr>
                </a:tc>
              </a:tr>
            </a:tbl>
          </a:graphicData>
        </a:graphic>
      </p:graphicFrame>
      <p:sp>
        <p:nvSpPr>
          <p:cNvPr id="286" name="textbox 286"/>
          <p:cNvSpPr/>
          <p:nvPr/>
        </p:nvSpPr>
        <p:spPr>
          <a:xfrm>
            <a:off x="218948" y="247903"/>
            <a:ext cx="8742680" cy="406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1000"/>
              </a:lnSpc>
            </a:pPr>
            <a:endParaRPr lang="en-US" altLang="en-US" sz="100" dirty="0"/>
          </a:p>
          <a:p>
            <a:pPr marL="400685" algn="l" rtl="0" eaLnBrk="0">
              <a:lnSpc>
                <a:spcPct val="95000"/>
              </a:lnSpc>
              <a:tabLst>
                <a:tab pos="466725" algn="l"/>
                <a:tab pos="8728710" algn="l"/>
              </a:tabLst>
            </a:pPr>
            <a:r>
              <a:rPr sz="1700" kern="0" spc="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700" b="1" u="sng" kern="0" spc="-23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u="sng" kern="0" spc="5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</a:t>
            </a:r>
            <a:r>
              <a:rPr sz="1700" b="1" u="sng" kern="0" spc="-39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u="sng" kern="0" spc="5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模式对比</a:t>
            </a:r>
            <a:r>
              <a:rPr sz="1700" b="1" u="sng" kern="0" spc="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1700" dirty="0"/>
          </a:p>
        </p:txBody>
      </p:sp>
      <p:sp>
        <p:nvSpPr>
          <p:cNvPr id="288" name="path"/>
          <p:cNvSpPr/>
          <p:nvPr/>
        </p:nvSpPr>
        <p:spPr>
          <a:xfrm>
            <a:off x="231648" y="260603"/>
            <a:ext cx="388619" cy="347472"/>
          </a:xfrm>
          <a:custGeom>
            <a:avLst/>
            <a:gdLst/>
            <a:ahLst/>
            <a:cxnLst/>
            <a:rect l="0" t="0" r="0" b="0"/>
            <a:pathLst>
              <a:path w="611" h="547">
                <a:moveTo>
                  <a:pt x="0" y="0"/>
                </a:moveTo>
                <a:lnTo>
                  <a:pt x="477" y="0"/>
                </a:lnTo>
                <a:lnTo>
                  <a:pt x="611" y="273"/>
                </a:lnTo>
                <a:lnTo>
                  <a:pt x="477" y="547"/>
                </a:lnTo>
                <a:lnTo>
                  <a:pt x="0" y="547"/>
                </a:lnTo>
                <a:lnTo>
                  <a:pt x="0" y="0"/>
                </a:lnTo>
              </a:path>
            </a:pathLst>
          </a:custGeom>
          <a:solidFill>
            <a:srgbClr val="E9171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0"/>
          <p:cNvGrpSpPr/>
          <p:nvPr/>
        </p:nvGrpSpPr>
        <p:grpSpPr>
          <a:xfrm rot="21600000">
            <a:off x="0" y="1438655"/>
            <a:ext cx="3689603" cy="2101596"/>
            <a:chOff x="0" y="0"/>
            <a:chExt cx="3689603" cy="2101596"/>
          </a:xfrm>
        </p:grpSpPr>
        <p:pic>
          <p:nvPicPr>
            <p:cNvPr id="290" name="picture 29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3689603" cy="2101596"/>
            </a:xfrm>
            <a:prstGeom prst="rect">
              <a:avLst/>
            </a:prstGeom>
          </p:spPr>
        </p:pic>
        <p:sp>
          <p:nvSpPr>
            <p:cNvPr id="292" name="textbox 292"/>
            <p:cNvSpPr/>
            <p:nvPr/>
          </p:nvSpPr>
          <p:spPr>
            <a:xfrm>
              <a:off x="-12700" y="-12700"/>
              <a:ext cx="3715384" cy="242379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2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25000"/>
                </a:lnSpc>
              </a:pPr>
              <a:endParaRPr lang="en-US" altLang="en-US" sz="1000" dirty="0"/>
            </a:p>
            <a:p>
              <a:pPr marL="1720215" algn="l" rtl="0" eaLnBrk="0">
                <a:lnSpc>
                  <a:spcPct val="85000"/>
                </a:lnSpc>
                <a:spcBef>
                  <a:spcPts val="5"/>
                </a:spcBef>
              </a:pPr>
              <a:r>
                <a:rPr sz="10300" b="1" kern="0" spc="-1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  <a:endParaRPr lang="en-US" altLang="en-US" sz="10300" dirty="0"/>
            </a:p>
          </p:txBody>
        </p:sp>
      </p:grpSp>
      <p:sp>
        <p:nvSpPr>
          <p:cNvPr id="294" name="textbox 294"/>
          <p:cNvSpPr/>
          <p:nvPr/>
        </p:nvSpPr>
        <p:spPr>
          <a:xfrm>
            <a:off x="4032407" y="2014070"/>
            <a:ext cx="4090670" cy="927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光明优质产业空间试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</a:t>
            </a:r>
            <a:endParaRPr lang="en-US" altLang="en-US" sz="3200" dirty="0"/>
          </a:p>
          <a:p>
            <a:pPr marL="12700" algn="l" rtl="0" eaLnBrk="0">
              <a:lnSpc>
                <a:spcPct val="85000"/>
              </a:lnSpc>
              <a:spcBef>
                <a:spcPts val="555"/>
              </a:spcBef>
            </a:pPr>
            <a:r>
              <a:rPr sz="3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项目介绍</a:t>
            </a:r>
            <a:endParaRPr lang="en-US" altLang="en-US" sz="3200" dirty="0"/>
          </a:p>
        </p:txBody>
      </p:sp>
      <p:pic>
        <p:nvPicPr>
          <p:cNvPr id="296" name="picture 2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63670" y="3035935"/>
            <a:ext cx="4883785" cy="12700"/>
          </a:xfrm>
          <a:prstGeom prst="rect">
            <a:avLst/>
          </a:prstGeom>
        </p:spPr>
      </p:pic>
      <p:sp>
        <p:nvSpPr>
          <p:cNvPr id="298" name="textbox 298"/>
          <p:cNvSpPr/>
          <p:nvPr/>
        </p:nvSpPr>
        <p:spPr>
          <a:xfrm>
            <a:off x="8306155" y="4856099"/>
            <a:ext cx="130810" cy="123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endParaRPr lang="en-US" alt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" name="table 430"/>
          <p:cNvGraphicFramePr>
            <a:graphicFrameLocks noGrp="1"/>
          </p:cNvGraphicFramePr>
          <p:nvPr/>
        </p:nvGraphicFramePr>
        <p:xfrm>
          <a:off x="5818504" y="1087120"/>
          <a:ext cx="3154679" cy="3983989"/>
        </p:xfrm>
        <a:graphic>
          <a:graphicData uri="http://schemas.openxmlformats.org/drawingml/2006/table">
            <a:tbl>
              <a:tblPr/>
              <a:tblGrid>
                <a:gridCol w="273050"/>
                <a:gridCol w="295909"/>
                <a:gridCol w="1435100"/>
                <a:gridCol w="1150619"/>
              </a:tblGrid>
              <a:tr h="224154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49000"/>
                        </a:lnSpc>
                      </a:pPr>
                      <a:endParaRPr lang="en-US" altLang="en-US" sz="100" dirty="0"/>
                    </a:p>
                    <a:p>
                      <a:pPr marL="541655" algn="l" rtl="0" eaLnBrk="0">
                        <a:lnSpc>
                          <a:spcPts val="1390"/>
                        </a:lnSpc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用地面积（㎡）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200" dirty="0"/>
                    </a:p>
                    <a:p>
                      <a:pPr marL="31178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22281.5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4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lang="en-US" altLang="en-US" sz="100" dirty="0"/>
                    </a:p>
                    <a:p>
                      <a:pPr marL="673100" algn="l" rtl="0" eaLnBrk="0">
                        <a:lnSpc>
                          <a:spcPct val="95000"/>
                        </a:lnSpc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规定容积率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200" dirty="0"/>
                    </a:p>
                    <a:p>
                      <a:pPr marL="48133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5.0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4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31000"/>
                        </a:lnSpc>
                      </a:pPr>
                      <a:endParaRPr lang="en-US" altLang="en-US" sz="100" dirty="0"/>
                    </a:p>
                    <a:p>
                      <a:pPr marL="614045" algn="l" rtl="0" eaLnBrk="0">
                        <a:lnSpc>
                          <a:spcPts val="136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绿化率（%）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1000"/>
                        </a:lnSpc>
                      </a:pPr>
                      <a:endParaRPr lang="en-US" altLang="en-US" sz="100" dirty="0"/>
                    </a:p>
                    <a:p>
                      <a:pPr marL="443865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30%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3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31000"/>
                        </a:lnSpc>
                      </a:pPr>
                      <a:endParaRPr lang="en-US" altLang="en-US" sz="100" dirty="0"/>
                    </a:p>
                    <a:p>
                      <a:pPr marL="547370" algn="l" rtl="0" eaLnBrk="0">
                        <a:lnSpc>
                          <a:spcPts val="136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建筑密度（%）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1000"/>
                        </a:lnSpc>
                      </a:pPr>
                      <a:endParaRPr lang="en-US" altLang="en-US" sz="100" dirty="0"/>
                    </a:p>
                    <a:p>
                      <a:pPr marL="44577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50%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4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000"/>
                        </a:lnSpc>
                      </a:pPr>
                      <a:endParaRPr lang="en-US" altLang="en-US" sz="100" dirty="0"/>
                    </a:p>
                    <a:p>
                      <a:pPr marL="473075" algn="l" rtl="0" eaLnBrk="0">
                        <a:lnSpc>
                          <a:spcPts val="1390"/>
                        </a:lnSpc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总建筑面积（㎡）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200" dirty="0"/>
                    </a:p>
                    <a:p>
                      <a:pPr marL="3365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134155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39">
                <a:tc rowSpan="11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7493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</a:t>
                      </a:r>
                      <a:endParaRPr lang="en-US" altLang="en-US" sz="1000" dirty="0"/>
                    </a:p>
                    <a:p>
                      <a:pPr marL="83820" algn="l" rtl="0" eaLnBrk="0">
                        <a:lnSpc>
                          <a:spcPts val="12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31000"/>
                        </a:lnSpc>
                      </a:pPr>
                      <a:endParaRPr lang="en-US" altLang="en-US" sz="100" dirty="0"/>
                    </a:p>
                    <a:p>
                      <a:pPr marL="267335" algn="l" rtl="0" eaLnBrk="0">
                        <a:lnSpc>
                          <a:spcPts val="136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计容建筑面积（㎡）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200" dirty="0"/>
                    </a:p>
                    <a:p>
                      <a:pPr marL="35115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110555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39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651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其中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" dirty="0"/>
                    </a:p>
                    <a:p>
                      <a:pPr marL="58610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厂房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200" dirty="0"/>
                    </a:p>
                    <a:p>
                      <a:pPr marL="38354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92535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39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" dirty="0"/>
                    </a:p>
                    <a:p>
                      <a:pPr marL="58674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宿舍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200" dirty="0"/>
                    </a:p>
                    <a:p>
                      <a:pPr marL="39052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13000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39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" dirty="0"/>
                    </a:p>
                    <a:p>
                      <a:pPr marL="58674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200" dirty="0"/>
                    </a:p>
                    <a:p>
                      <a:pPr marL="46164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800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89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0000"/>
                        </a:lnSpc>
                      </a:pPr>
                      <a:endParaRPr lang="en-US" altLang="en-US" sz="100" dirty="0"/>
                    </a:p>
                    <a:p>
                      <a:pPr marL="584835" algn="l" rtl="0" eaLnBrk="0">
                        <a:lnSpc>
                          <a:spcPct val="9200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食堂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200" dirty="0"/>
                    </a:p>
                    <a:p>
                      <a:pPr marL="462280" algn="l" rtl="0" eaLnBrk="0">
                        <a:lnSpc>
                          <a:spcPct val="8700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89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</a:pPr>
                      <a:endParaRPr lang="en-US" altLang="en-US" sz="100" dirty="0"/>
                    </a:p>
                    <a:p>
                      <a:pPr marL="184785" algn="l" rtl="0" eaLnBrk="0">
                        <a:lnSpc>
                          <a:spcPct val="9400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社区健康服务中心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200" dirty="0"/>
                    </a:p>
                    <a:p>
                      <a:pPr marL="422910" algn="l" rtl="0" eaLnBrk="0">
                        <a:lnSpc>
                          <a:spcPct val="87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2000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89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0000"/>
                        </a:lnSpc>
                      </a:pPr>
                      <a:endParaRPr lang="en-US" altLang="en-US" sz="100" dirty="0"/>
                    </a:p>
                    <a:p>
                      <a:pPr marL="452120" algn="l" rtl="0" eaLnBrk="0">
                        <a:lnSpc>
                          <a:spcPct val="9300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熟食中心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200" dirty="0"/>
                    </a:p>
                    <a:p>
                      <a:pPr marL="428625" algn="l" rtl="0" eaLnBrk="0">
                        <a:lnSpc>
                          <a:spcPct val="8700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1550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5000"/>
                        </a:lnSpc>
                      </a:pPr>
                      <a:endParaRPr lang="en-US" altLang="en-US" sz="100" dirty="0"/>
                    </a:p>
                    <a:p>
                      <a:pPr marL="2520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环卫工人作息房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200" dirty="0"/>
                    </a:p>
                    <a:p>
                      <a:pPr marL="50101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39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" dirty="0"/>
                    </a:p>
                    <a:p>
                      <a:pPr marL="18542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社区体育活动场地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1000"/>
                        </a:lnSpc>
                      </a:pPr>
                      <a:endParaRPr lang="en-US" altLang="en-US" sz="100" dirty="0"/>
                    </a:p>
                    <a:p>
                      <a:pPr marL="196215" algn="l" rtl="0" eaLnBrk="0">
                        <a:lnSpc>
                          <a:spcPts val="136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600（用地）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40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lang="en-US" altLang="en-US" sz="100" dirty="0"/>
                    </a:p>
                    <a:p>
                      <a:pPr marL="318770" algn="l" rtl="0" eaLnBrk="0">
                        <a:lnSpc>
                          <a:spcPct val="9500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公共开放空间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1000"/>
                        </a:lnSpc>
                      </a:pPr>
                      <a:endParaRPr lang="en-US" altLang="en-US" sz="100" dirty="0"/>
                    </a:p>
                    <a:p>
                      <a:pPr marL="162560" algn="l" rtl="0" eaLnBrk="0">
                        <a:lnSpc>
                          <a:spcPts val="136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1120（用地）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40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31000"/>
                        </a:lnSpc>
                      </a:pPr>
                      <a:endParaRPr lang="en-US" altLang="en-US" sz="100" dirty="0"/>
                    </a:p>
                    <a:p>
                      <a:pPr marL="199390" algn="l" rtl="0" eaLnBrk="0">
                        <a:lnSpc>
                          <a:spcPts val="136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不计容建筑面积（㎡）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200" dirty="0"/>
                    </a:p>
                    <a:p>
                      <a:pPr marL="38481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23600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39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7302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</a:t>
                      </a:r>
                      <a:endParaRPr lang="en-US" altLang="en-US" sz="1000" dirty="0"/>
                    </a:p>
                    <a:p>
                      <a:pPr marL="74295" algn="l" rtl="0" eaLnBrk="0">
                        <a:lnSpc>
                          <a:spcPts val="1255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注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31000"/>
                        </a:lnSpc>
                      </a:pPr>
                      <a:endParaRPr lang="en-US" altLang="en-US" sz="100" dirty="0"/>
                    </a:p>
                    <a:p>
                      <a:pPr marL="400050" algn="l" rtl="0" eaLnBrk="0">
                        <a:lnSpc>
                          <a:spcPts val="136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总停车位（个）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200" dirty="0"/>
                    </a:p>
                    <a:p>
                      <a:pPr marL="46609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560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40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marL="1651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其中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1000"/>
                        </a:lnSpc>
                      </a:pPr>
                      <a:endParaRPr lang="en-US" altLang="en-US" sz="100" dirty="0"/>
                    </a:p>
                    <a:p>
                      <a:pPr marL="184785" algn="l" rtl="0" eaLnBrk="0">
                        <a:lnSpc>
                          <a:spcPts val="136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地面停车位（个）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200" dirty="0"/>
                    </a:p>
                    <a:p>
                      <a:pPr marL="5016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89"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1000"/>
                        </a:lnSpc>
                      </a:pPr>
                      <a:endParaRPr lang="en-US" altLang="en-US" sz="100" dirty="0"/>
                    </a:p>
                    <a:p>
                      <a:pPr marL="131445" algn="l" rtl="0" eaLnBrk="0">
                        <a:lnSpc>
                          <a:spcPts val="136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地下停车位（个）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200" dirty="0"/>
                    </a:p>
                    <a:p>
                      <a:pPr marL="466090" algn="l" rtl="0" eaLnBrk="0">
                        <a:lnSpc>
                          <a:spcPct val="7000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540</a:t>
                      </a: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2" name="textbox 432"/>
          <p:cNvSpPr/>
          <p:nvPr/>
        </p:nvSpPr>
        <p:spPr>
          <a:xfrm>
            <a:off x="218948" y="247903"/>
            <a:ext cx="8806180" cy="410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98000"/>
              </a:lnSpc>
            </a:pPr>
            <a:endParaRPr lang="en-US" altLang="en-US" sz="100" dirty="0"/>
          </a:p>
          <a:p>
            <a:pPr marL="400685" algn="l" rtl="0" eaLnBrk="0">
              <a:lnSpc>
                <a:spcPct val="91000"/>
              </a:lnSpc>
              <a:tabLst>
                <a:tab pos="466725" algn="l"/>
                <a:tab pos="8792210" algn="l"/>
              </a:tabLst>
            </a:pPr>
            <a:r>
              <a:rPr sz="2000" kern="0" spc="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u="sng" kern="0" spc="18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u="sng" kern="0" spc="-1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项目总图及指标</a:t>
            </a:r>
            <a:r>
              <a:rPr sz="2000" b="1" u="sng" kern="0" spc="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2000" dirty="0"/>
          </a:p>
        </p:txBody>
      </p:sp>
      <p:sp>
        <p:nvSpPr>
          <p:cNvPr id="434" name="path"/>
          <p:cNvSpPr/>
          <p:nvPr/>
        </p:nvSpPr>
        <p:spPr>
          <a:xfrm>
            <a:off x="231648" y="260603"/>
            <a:ext cx="388619" cy="347472"/>
          </a:xfrm>
          <a:custGeom>
            <a:avLst/>
            <a:gdLst/>
            <a:ahLst/>
            <a:cxnLst/>
            <a:rect l="0" t="0" r="0" b="0"/>
            <a:pathLst>
              <a:path w="611" h="547">
                <a:moveTo>
                  <a:pt x="0" y="0"/>
                </a:moveTo>
                <a:lnTo>
                  <a:pt x="477" y="0"/>
                </a:lnTo>
                <a:lnTo>
                  <a:pt x="611" y="273"/>
                </a:lnTo>
                <a:lnTo>
                  <a:pt x="477" y="547"/>
                </a:lnTo>
                <a:lnTo>
                  <a:pt x="0" y="547"/>
                </a:lnTo>
                <a:lnTo>
                  <a:pt x="0" y="0"/>
                </a:lnTo>
              </a:path>
            </a:pathLst>
          </a:custGeom>
          <a:solidFill>
            <a:srgbClr val="E9171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6" name="textbox 436"/>
          <p:cNvSpPr/>
          <p:nvPr/>
        </p:nvSpPr>
        <p:spPr>
          <a:xfrm>
            <a:off x="286976" y="710424"/>
            <a:ext cx="652525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105"/>
              </a:lnSpc>
            </a:pPr>
            <a:r>
              <a:rPr sz="15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用地面积22281</a:t>
            </a: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</a:t>
            </a:r>
            <a:r>
              <a:rPr sz="1500" b="1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，容积率5.0，总建筑面积13.4万㎡（计容建面11.05万㎡）</a:t>
            </a:r>
            <a:endParaRPr lang="en-US" altLang="en-US" sz="1500" dirty="0"/>
          </a:p>
        </p:txBody>
      </p:sp>
      <p:sp>
        <p:nvSpPr>
          <p:cNvPr id="438" name="textbox 438"/>
          <p:cNvSpPr/>
          <p:nvPr/>
        </p:nvSpPr>
        <p:spPr>
          <a:xfrm>
            <a:off x="3438379" y="4810781"/>
            <a:ext cx="2280920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ct val="98000"/>
              </a:lnSpc>
            </a:pP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此为设计效果图</a:t>
            </a: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实际产品以交付为准。</a:t>
            </a:r>
            <a:endParaRPr lang="en-US" altLang="en-US" sz="900" dirty="0"/>
          </a:p>
        </p:txBody>
      </p:sp>
      <p:sp>
        <p:nvSpPr>
          <p:cNvPr id="440" name="textbox 440"/>
          <p:cNvSpPr/>
          <p:nvPr/>
        </p:nvSpPr>
        <p:spPr>
          <a:xfrm>
            <a:off x="8802725" y="4947754"/>
            <a:ext cx="130810" cy="1244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endParaRPr lang="en-US" altLang="en-US" sz="800" dirty="0"/>
          </a:p>
        </p:txBody>
      </p:sp>
      <p:pic>
        <p:nvPicPr>
          <p:cNvPr id="442" name="picture 4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0" y="1326515"/>
            <a:ext cx="5770245" cy="32461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picture 4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448" name="textbox 448"/>
          <p:cNvSpPr/>
          <p:nvPr/>
        </p:nvSpPr>
        <p:spPr>
          <a:xfrm>
            <a:off x="6057754" y="4810781"/>
            <a:ext cx="2280920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ct val="98000"/>
              </a:lnSpc>
            </a:pPr>
            <a:r>
              <a:rPr sz="900" kern="0" spc="4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此为设计效果图</a:t>
            </a:r>
            <a:r>
              <a:rPr sz="900" kern="0" spc="-3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900" kern="0" spc="4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，</a:t>
            </a:r>
            <a:r>
              <a:rPr sz="900" kern="0" spc="-16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900" kern="0" spc="4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实际产品以交付为准。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picture 4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452" name="textbox 452"/>
          <p:cNvSpPr/>
          <p:nvPr/>
        </p:nvSpPr>
        <p:spPr>
          <a:xfrm>
            <a:off x="5806294" y="4810781"/>
            <a:ext cx="2280920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ct val="98000"/>
              </a:lnSpc>
            </a:pPr>
            <a:r>
              <a:rPr sz="900" kern="0" spc="4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此为设计效果图</a:t>
            </a:r>
            <a:r>
              <a:rPr sz="900" kern="0" spc="-3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900" kern="0" spc="4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，</a:t>
            </a:r>
            <a:r>
              <a:rPr sz="900" kern="0" spc="-16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900" kern="0" spc="4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实际产品以交付为准。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4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456" name="textbox 456"/>
          <p:cNvSpPr/>
          <p:nvPr/>
        </p:nvSpPr>
        <p:spPr>
          <a:xfrm>
            <a:off x="5806294" y="4810781"/>
            <a:ext cx="2280920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ct val="98000"/>
              </a:lnSpc>
            </a:pPr>
            <a:r>
              <a:rPr sz="900" kern="0" spc="4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此为设计效果图</a:t>
            </a:r>
            <a:r>
              <a:rPr sz="900" kern="0" spc="-3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900" kern="0" spc="4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，</a:t>
            </a:r>
            <a:r>
              <a:rPr sz="900" kern="0" spc="-16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900" kern="0" spc="4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实际产品以交付为准。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picture 4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4753355"/>
          </a:xfrm>
          <a:prstGeom prst="rect">
            <a:avLst/>
          </a:prstGeom>
        </p:spPr>
      </p:pic>
      <p:sp>
        <p:nvSpPr>
          <p:cNvPr id="460" name="textbox 460"/>
          <p:cNvSpPr/>
          <p:nvPr/>
        </p:nvSpPr>
        <p:spPr>
          <a:xfrm>
            <a:off x="4276342" y="4786048"/>
            <a:ext cx="4425950" cy="3352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首层平面图</a:t>
            </a:r>
            <a:endParaRPr lang="en-US" altLang="en-US" sz="1400" dirty="0"/>
          </a:p>
          <a:p>
            <a:pPr algn="r" rtl="0" eaLnBrk="0">
              <a:lnSpc>
                <a:spcPct val="97000"/>
              </a:lnSpc>
              <a:spcBef>
                <a:spcPts val="10"/>
              </a:spcBef>
            </a:pP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此为设计效果图</a:t>
            </a: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实际产品以交付为准。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4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911" y="0"/>
            <a:ext cx="9019031" cy="4750308"/>
          </a:xfrm>
          <a:prstGeom prst="rect">
            <a:avLst/>
          </a:prstGeom>
        </p:spPr>
      </p:pic>
      <p:sp>
        <p:nvSpPr>
          <p:cNvPr id="464" name="textbox 464"/>
          <p:cNvSpPr/>
          <p:nvPr/>
        </p:nvSpPr>
        <p:spPr>
          <a:xfrm>
            <a:off x="4267530" y="4793720"/>
            <a:ext cx="4441190" cy="209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algn="r" rtl="0" eaLnBrk="0">
              <a:lnSpc>
                <a:spcPct val="88000"/>
              </a:lnSpc>
            </a:pPr>
            <a:r>
              <a:rPr sz="2100" kern="0" spc="40" baseline="-200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二层平面图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           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           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此为设计效果图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实际产品以交付为准。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picture 4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57911"/>
            <a:ext cx="9137903" cy="4472940"/>
          </a:xfrm>
          <a:prstGeom prst="rect">
            <a:avLst/>
          </a:prstGeom>
        </p:spPr>
      </p:pic>
      <p:sp>
        <p:nvSpPr>
          <p:cNvPr id="468" name="textbox 468"/>
          <p:cNvSpPr/>
          <p:nvPr/>
        </p:nvSpPr>
        <p:spPr>
          <a:xfrm>
            <a:off x="6427959" y="4810781"/>
            <a:ext cx="2280920" cy="160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ct val="98000"/>
              </a:lnSpc>
            </a:pP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此为设计效果图</a:t>
            </a: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实际产品以交付为准。</a:t>
            </a:r>
            <a:endParaRPr lang="en-US" altLang="en-US" sz="900" dirty="0"/>
          </a:p>
        </p:txBody>
      </p:sp>
      <p:sp>
        <p:nvSpPr>
          <p:cNvPr id="470" name="textbox 470"/>
          <p:cNvSpPr/>
          <p:nvPr/>
        </p:nvSpPr>
        <p:spPr>
          <a:xfrm>
            <a:off x="4044708" y="4720443"/>
            <a:ext cx="1267460" cy="2165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地下一层平面图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357330" y="16764"/>
            <a:ext cx="3786669" cy="5126735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352578" y="1858762"/>
            <a:ext cx="4823459" cy="13862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2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 </a:t>
            </a:r>
            <a:r>
              <a:rPr sz="2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优质产业空间试点政策介绍</a:t>
            </a:r>
            <a:endParaRPr lang="en-US" altLang="en-US" sz="23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600" dirty="0"/>
          </a:p>
          <a:p>
            <a:pPr marL="12700" algn="l" rtl="0" eaLnBrk="0">
              <a:lnSpc>
                <a:spcPct val="88000"/>
              </a:lnSpc>
              <a:spcBef>
                <a:spcPts val="5"/>
              </a:spcBef>
            </a:pPr>
            <a:r>
              <a:rPr sz="2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 </a:t>
            </a:r>
            <a:r>
              <a:rPr sz="2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光明优质产业空间试点项目介绍</a:t>
            </a:r>
            <a:endParaRPr lang="en-US" altLang="en-US" sz="2300" dirty="0"/>
          </a:p>
        </p:txBody>
      </p:sp>
      <p:sp>
        <p:nvSpPr>
          <p:cNvPr id="10" name="textbox 10"/>
          <p:cNvSpPr/>
          <p:nvPr/>
        </p:nvSpPr>
        <p:spPr>
          <a:xfrm>
            <a:off x="339801" y="521579"/>
            <a:ext cx="2453639" cy="3892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4000"/>
              </a:lnSpc>
            </a:pPr>
            <a:r>
              <a:rPr sz="3200" kern="0" spc="-20" dirty="0">
                <a:ln w="11986" cap="flat" cmpd="sng">
                  <a:solidFill>
                    <a:srgbClr val="E91718">
                      <a:alpha val="100000"/>
                    </a:srgbClr>
                  </a:solidFill>
                  <a:prstDash val="solid"/>
                  <a:bevel/>
                </a:ln>
                <a:solidFill>
                  <a:srgbClr val="E91718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Contents</a:t>
            </a:r>
            <a:r>
              <a:rPr sz="3200" kern="0" spc="150" dirty="0">
                <a:solidFill>
                  <a:srgbClr val="E91718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sz="3000" kern="0" spc="-20" baseline="300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r>
              <a:rPr sz="1900" kern="0" spc="27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000" b="1" kern="0" spc="-20" baseline="300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r>
              <a:rPr sz="1900" b="1" kern="0" spc="-2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000" b="1" kern="0" spc="-20" baseline="300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  <a:endParaRPr lang="en-US" altLang="en-US" sz="3000" baseline="3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picture 4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picture 4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659123" y="1150619"/>
            <a:ext cx="3613404" cy="3000755"/>
          </a:xfrm>
          <a:prstGeom prst="rect">
            <a:avLst/>
          </a:prstGeom>
        </p:spPr>
      </p:pic>
      <p:pic>
        <p:nvPicPr>
          <p:cNvPr id="476" name="picture 4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4300" y="1287779"/>
            <a:ext cx="3544823" cy="2755391"/>
          </a:xfrm>
          <a:prstGeom prst="rect">
            <a:avLst/>
          </a:prstGeom>
        </p:spPr>
      </p:pic>
      <p:graphicFrame>
        <p:nvGraphicFramePr>
          <p:cNvPr id="478" name="table 478"/>
          <p:cNvGraphicFramePr>
            <a:graphicFrameLocks noGrp="1"/>
          </p:cNvGraphicFramePr>
          <p:nvPr/>
        </p:nvGraphicFramePr>
        <p:xfrm>
          <a:off x="7338847" y="2304173"/>
          <a:ext cx="1610360" cy="1795779"/>
        </p:xfrm>
        <a:graphic>
          <a:graphicData uri="http://schemas.openxmlformats.org/drawingml/2006/table">
            <a:tbl>
              <a:tblPr/>
              <a:tblGrid>
                <a:gridCol w="848360"/>
                <a:gridCol w="762000"/>
              </a:tblGrid>
              <a:tr h="2025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300" dirty="0"/>
                    </a:p>
                    <a:p>
                      <a:pPr marL="20066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平面指标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5B5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300" dirty="0"/>
                    </a:p>
                    <a:p>
                      <a:pPr marL="26416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数量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5B5B"/>
                    </a:solidFill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200" dirty="0"/>
                    </a:p>
                    <a:p>
                      <a:pPr marL="9398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标准层建筑面积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</a:pPr>
                      <a:endParaRPr lang="en-US" altLang="en-US" sz="100" dirty="0"/>
                    </a:p>
                    <a:p>
                      <a:pPr marL="250825" algn="l" rtl="0" eaLnBrk="0">
                        <a:lnSpc>
                          <a:spcPts val="975"/>
                        </a:lnSpc>
                        <a:spcBef>
                          <a:spcPts val="0"/>
                        </a:spcBef>
                      </a:pPr>
                      <a:r>
                        <a:rPr sz="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951㎡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200" dirty="0"/>
                    </a:p>
                    <a:p>
                      <a:pPr marL="9398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标准层套内面积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lang="en-US" altLang="en-US" sz="100" dirty="0"/>
                    </a:p>
                    <a:p>
                      <a:pPr marL="251460" algn="l" rtl="0" eaLnBrk="0">
                        <a:lnSpc>
                          <a:spcPts val="975"/>
                        </a:lnSpc>
                        <a:spcBef>
                          <a:spcPts val="0"/>
                        </a:spcBef>
                      </a:pPr>
                      <a:r>
                        <a:rPr sz="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673㎡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200" dirty="0"/>
                    </a:p>
                    <a:p>
                      <a:pPr marL="14160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700" kern="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标准层实用率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</a:pPr>
                      <a:endParaRPr lang="en-US" altLang="en-US" sz="100" dirty="0"/>
                    </a:p>
                    <a:p>
                      <a:pPr marL="245110" algn="l" rtl="0" eaLnBrk="0">
                        <a:lnSpc>
                          <a:spcPts val="975"/>
                        </a:lnSpc>
                        <a:spcBef>
                          <a:spcPts val="0"/>
                        </a:spcBef>
                      </a:pPr>
                      <a:r>
                        <a:rPr sz="700" kern="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70.8%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200" dirty="0"/>
                    </a:p>
                    <a:p>
                      <a:pPr marL="18986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综合使用率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lang="en-US" altLang="en-US" sz="100" dirty="0"/>
                    </a:p>
                    <a:p>
                      <a:pPr marL="245110" algn="l" rtl="0" eaLnBrk="0">
                        <a:lnSpc>
                          <a:spcPts val="975"/>
                        </a:lnSpc>
                        <a:spcBef>
                          <a:spcPts val="0"/>
                        </a:spcBef>
                      </a:pPr>
                      <a:r>
                        <a:rPr sz="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67.3%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200" dirty="0"/>
                    </a:p>
                    <a:p>
                      <a:pPr marL="14160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700" kern="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户型套内面积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lang="en-US" altLang="en-US" sz="100" dirty="0"/>
                    </a:p>
                    <a:p>
                      <a:pPr marL="76835" algn="l" rtl="0" eaLnBrk="0">
                        <a:lnSpc>
                          <a:spcPts val="975"/>
                        </a:lnSpc>
                        <a:spcBef>
                          <a:spcPts val="0"/>
                        </a:spcBef>
                      </a:pPr>
                      <a:r>
                        <a:rPr sz="700" kern="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28.3</a:t>
                      </a:r>
                      <a:r>
                        <a:rPr sz="700" kern="0" spc="-1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700" kern="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㎡/26.9</a:t>
                      </a:r>
                      <a:r>
                        <a:rPr sz="700" kern="0" spc="-1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700" kern="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1765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200" dirty="0"/>
                    </a:p>
                    <a:p>
                      <a:pPr marL="14160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户型建筑面积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lang="en-US" altLang="en-US" sz="100" dirty="0"/>
                    </a:p>
                    <a:p>
                      <a:pPr marL="72390" algn="l" rtl="0" eaLnBrk="0">
                        <a:lnSpc>
                          <a:spcPts val="975"/>
                        </a:lnSpc>
                        <a:spcBef>
                          <a:spcPts val="0"/>
                        </a:spcBef>
                      </a:pPr>
                      <a:r>
                        <a:rPr sz="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42.1</a:t>
                      </a:r>
                      <a:r>
                        <a:rPr sz="7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㎡/40.0</a:t>
                      </a:r>
                      <a:r>
                        <a:rPr sz="7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200" dirty="0"/>
                    </a:p>
                    <a:p>
                      <a:pPr marL="18923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700" kern="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标准层户数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</a:pPr>
                      <a:endParaRPr lang="en-US" altLang="en-US" sz="100" dirty="0"/>
                    </a:p>
                    <a:p>
                      <a:pPr marL="175895" algn="l" rtl="0" eaLnBrk="0">
                        <a:lnSpc>
                          <a:spcPts val="975"/>
                        </a:lnSpc>
                        <a:spcBef>
                          <a:spcPts val="0"/>
                        </a:spcBef>
                      </a:pPr>
                      <a:r>
                        <a:rPr sz="700" kern="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24(20+4)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lang="en-US" altLang="en-US" sz="200" dirty="0"/>
                    </a:p>
                    <a:p>
                      <a:pPr marL="33210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700" kern="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层数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300" dirty="0"/>
                    </a:p>
                    <a:p>
                      <a:pPr marL="33147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700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200" dirty="0"/>
                    </a:p>
                    <a:p>
                      <a:pPr marL="28448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700" kern="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总户数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marL="30035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7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312</a:t>
                      </a:r>
                      <a:endParaRPr lang="en-US" altLang="en-US" sz="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480" name="textbox 480"/>
          <p:cNvSpPr/>
          <p:nvPr/>
        </p:nvSpPr>
        <p:spPr>
          <a:xfrm>
            <a:off x="816584" y="322300"/>
            <a:ext cx="1425575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7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标准层 – 宿舍</a:t>
            </a:r>
            <a:endParaRPr lang="en-US" altLang="en-US" sz="1700" dirty="0"/>
          </a:p>
        </p:txBody>
      </p:sp>
      <p:sp>
        <p:nvSpPr>
          <p:cNvPr id="482" name="textbox 482"/>
          <p:cNvSpPr/>
          <p:nvPr/>
        </p:nvSpPr>
        <p:spPr>
          <a:xfrm>
            <a:off x="211912" y="989672"/>
            <a:ext cx="1061085" cy="1504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900" b="1" kern="0" spc="-1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5-16F 标准层平面图</a:t>
            </a:r>
            <a:endParaRPr lang="en-US" altLang="en-US" sz="900" dirty="0"/>
          </a:p>
        </p:txBody>
      </p:sp>
      <p:sp>
        <p:nvSpPr>
          <p:cNvPr id="484" name="textbox 484"/>
          <p:cNvSpPr/>
          <p:nvPr/>
        </p:nvSpPr>
        <p:spPr>
          <a:xfrm>
            <a:off x="3821620" y="989672"/>
            <a:ext cx="939800" cy="1504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900" b="1" kern="0" spc="-1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17F 标准层平面图</a:t>
            </a:r>
            <a:endParaRPr lang="en-US" altLang="en-US" sz="900" dirty="0"/>
          </a:p>
        </p:txBody>
      </p:sp>
      <p:sp>
        <p:nvSpPr>
          <p:cNvPr id="486" name="textbox 486"/>
          <p:cNvSpPr/>
          <p:nvPr/>
        </p:nvSpPr>
        <p:spPr>
          <a:xfrm>
            <a:off x="204139" y="4094086"/>
            <a:ext cx="443865" cy="1498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900" b="1" kern="0" spc="-1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4-6人间</a:t>
            </a:r>
            <a:endParaRPr lang="en-US" altLang="en-US" sz="900" dirty="0"/>
          </a:p>
        </p:txBody>
      </p:sp>
      <p:sp>
        <p:nvSpPr>
          <p:cNvPr id="488" name="textbox 488"/>
          <p:cNvSpPr/>
          <p:nvPr/>
        </p:nvSpPr>
        <p:spPr>
          <a:xfrm>
            <a:off x="3903586" y="4094086"/>
            <a:ext cx="434975" cy="1498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900" b="1" kern="0" spc="-2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1-2人间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00728" y="640080"/>
            <a:ext cx="4067556" cy="3960875"/>
          </a:xfrm>
          <a:prstGeom prst="rect">
            <a:avLst/>
          </a:prstGeom>
        </p:spPr>
      </p:pic>
      <p:pic>
        <p:nvPicPr>
          <p:cNvPr id="494" name="picture 4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704088"/>
            <a:ext cx="3662171" cy="3960875"/>
          </a:xfrm>
          <a:prstGeom prst="rect">
            <a:avLst/>
          </a:prstGeom>
        </p:spPr>
      </p:pic>
      <p:sp>
        <p:nvSpPr>
          <p:cNvPr id="496" name="textbox 496"/>
          <p:cNvSpPr/>
          <p:nvPr/>
        </p:nvSpPr>
        <p:spPr>
          <a:xfrm>
            <a:off x="833272" y="295731"/>
            <a:ext cx="2159635" cy="273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700" b="1" kern="0" spc="6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5-16层户型图 –</a:t>
            </a:r>
            <a:r>
              <a:rPr sz="1700" b="1" kern="0" spc="5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宿舍</a:t>
            </a:r>
            <a:endParaRPr lang="en-US" altLang="en-US" sz="1700" dirty="0"/>
          </a:p>
        </p:txBody>
      </p:sp>
      <p:sp>
        <p:nvSpPr>
          <p:cNvPr id="498" name="textbox 498"/>
          <p:cNvSpPr/>
          <p:nvPr/>
        </p:nvSpPr>
        <p:spPr>
          <a:xfrm>
            <a:off x="4428731" y="4428439"/>
            <a:ext cx="1110614" cy="311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85"/>
              </a:lnSpc>
            </a:pPr>
            <a:r>
              <a:rPr sz="900" b="1" kern="0" spc="-1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4人间（侧户）</a:t>
            </a:r>
            <a:endParaRPr lang="en-US" altLang="en-US" sz="900" dirty="0"/>
          </a:p>
          <a:p>
            <a:pPr marL="12700" algn="l" rtl="0" eaLnBrk="0">
              <a:lnSpc>
                <a:spcPct val="91000"/>
              </a:lnSpc>
              <a:spcBef>
                <a:spcPts val="75"/>
              </a:spcBef>
            </a:pPr>
            <a:r>
              <a:rPr sz="900" kern="0" spc="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单间尺寸 3600x</a:t>
            </a:r>
            <a:r>
              <a:rPr sz="900" kern="0" spc="-1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8450</a:t>
            </a:r>
            <a:endParaRPr lang="en-US" altLang="en-US" sz="900" dirty="0"/>
          </a:p>
        </p:txBody>
      </p:sp>
      <p:sp>
        <p:nvSpPr>
          <p:cNvPr id="500" name="textbox 500"/>
          <p:cNvSpPr/>
          <p:nvPr/>
        </p:nvSpPr>
        <p:spPr>
          <a:xfrm>
            <a:off x="406869" y="4452442"/>
            <a:ext cx="1110614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900" b="1" kern="0" spc="-1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4人间</a:t>
            </a:r>
            <a:endParaRPr lang="en-US" altLang="en-US" sz="900" dirty="0"/>
          </a:p>
          <a:p>
            <a:pPr marL="12700" algn="l" rtl="0" eaLnBrk="0">
              <a:lnSpc>
                <a:spcPct val="91000"/>
              </a:lnSpc>
              <a:spcBef>
                <a:spcPts val="95"/>
              </a:spcBef>
            </a:pPr>
            <a:r>
              <a:rPr sz="900" kern="0" spc="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单间尺寸 3600x</a:t>
            </a:r>
            <a:r>
              <a:rPr sz="900" kern="0" spc="-1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8450</a:t>
            </a:r>
            <a:endParaRPr lang="en-US" altLang="en-US" sz="900" dirty="0"/>
          </a:p>
        </p:txBody>
      </p:sp>
      <p:sp>
        <p:nvSpPr>
          <p:cNvPr id="502" name="textbox 502"/>
          <p:cNvSpPr/>
          <p:nvPr/>
        </p:nvSpPr>
        <p:spPr>
          <a:xfrm>
            <a:off x="4427359" y="4705273"/>
            <a:ext cx="848360" cy="1733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160"/>
              </a:lnSpc>
            </a:pPr>
            <a:r>
              <a:rPr sz="900" kern="0" spc="-1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套内面积 26.9</a:t>
            </a:r>
            <a:r>
              <a:rPr sz="900" kern="0" spc="-2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</a:t>
            </a:r>
            <a:endParaRPr lang="en-US" altLang="en-US" sz="900" dirty="0"/>
          </a:p>
        </p:txBody>
      </p:sp>
      <p:sp>
        <p:nvSpPr>
          <p:cNvPr id="504" name="textbox 504"/>
          <p:cNvSpPr/>
          <p:nvPr/>
        </p:nvSpPr>
        <p:spPr>
          <a:xfrm>
            <a:off x="405498" y="4705273"/>
            <a:ext cx="848360" cy="1733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160"/>
              </a:lnSpc>
            </a:pPr>
            <a:r>
              <a:rPr sz="900" kern="0" spc="-1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套内面积 28.3</a:t>
            </a:r>
            <a:r>
              <a:rPr sz="900" kern="0" spc="-2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/>
          <p:nvPr/>
        </p:nvGrpSpPr>
        <p:grpSpPr>
          <a:xfrm rot="21600000">
            <a:off x="4166615" y="1016508"/>
            <a:ext cx="4285488" cy="3560648"/>
            <a:chOff x="0" y="0"/>
            <a:chExt cx="4285488" cy="3560648"/>
          </a:xfrm>
        </p:grpSpPr>
        <p:pic>
          <p:nvPicPr>
            <p:cNvPr id="508" name="picture 50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285488" cy="3552444"/>
            </a:xfrm>
            <a:prstGeom prst="rect">
              <a:avLst/>
            </a:prstGeom>
          </p:spPr>
        </p:pic>
        <p:sp>
          <p:nvSpPr>
            <p:cNvPr id="510" name="textbox 510"/>
            <p:cNvSpPr/>
            <p:nvPr/>
          </p:nvSpPr>
          <p:spPr>
            <a:xfrm>
              <a:off x="-12700" y="-12700"/>
              <a:ext cx="4311015" cy="359854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marL="287020" algn="l" rtl="0" eaLnBrk="0">
                <a:lnSpc>
                  <a:spcPct val="91000"/>
                </a:lnSpc>
              </a:pPr>
              <a:r>
                <a:rPr sz="900" b="1" kern="0" spc="-10" dirty="0">
                  <a:solidFill>
                    <a:srgbClr val="26242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无障碍居室</a:t>
              </a:r>
              <a:endParaRPr lang="en-US" altLang="en-US" sz="900" dirty="0"/>
            </a:p>
          </p:txBody>
        </p:sp>
      </p:grpSp>
      <p:pic>
        <p:nvPicPr>
          <p:cNvPr id="512" name="picture 5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9539" y="704088"/>
            <a:ext cx="3454908" cy="3960875"/>
          </a:xfrm>
          <a:prstGeom prst="rect">
            <a:avLst/>
          </a:prstGeom>
        </p:spPr>
      </p:pic>
      <p:sp>
        <p:nvSpPr>
          <p:cNvPr id="514" name="textbox 514"/>
          <p:cNvSpPr/>
          <p:nvPr/>
        </p:nvSpPr>
        <p:spPr>
          <a:xfrm>
            <a:off x="835101" y="323672"/>
            <a:ext cx="1917064" cy="273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700" b="1" kern="0" spc="5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17层户型图 – 宿舍</a:t>
            </a:r>
            <a:endParaRPr lang="en-US" altLang="en-US" sz="1700" dirty="0"/>
          </a:p>
        </p:txBody>
      </p:sp>
      <p:sp>
        <p:nvSpPr>
          <p:cNvPr id="516" name="textbox 516"/>
          <p:cNvSpPr/>
          <p:nvPr/>
        </p:nvSpPr>
        <p:spPr>
          <a:xfrm>
            <a:off x="4427359" y="4589259"/>
            <a:ext cx="1111885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indent="1270" algn="l" rtl="0" eaLnBrk="0">
              <a:lnSpc>
                <a:spcPct val="100000"/>
              </a:lnSpc>
            </a:pPr>
            <a:r>
              <a:rPr sz="900" kern="0" spc="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单间尺寸 3600x</a:t>
            </a:r>
            <a:r>
              <a:rPr sz="900" kern="0" spc="-1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8450 </a:t>
            </a:r>
            <a:r>
              <a:rPr sz="900" kern="0" spc="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套内面积 26.9㎡</a:t>
            </a:r>
            <a:endParaRPr lang="en-US" altLang="en-US" sz="900" dirty="0"/>
          </a:p>
        </p:txBody>
      </p:sp>
      <p:sp>
        <p:nvSpPr>
          <p:cNvPr id="518" name="textbox 518"/>
          <p:cNvSpPr/>
          <p:nvPr/>
        </p:nvSpPr>
        <p:spPr>
          <a:xfrm>
            <a:off x="407327" y="4452442"/>
            <a:ext cx="1109980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20320" algn="l" rtl="0" eaLnBrk="0">
              <a:lnSpc>
                <a:spcPct val="91000"/>
              </a:lnSpc>
            </a:pPr>
            <a:r>
              <a:rPr sz="900" b="1" kern="0" spc="-2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1-2人间</a:t>
            </a:r>
            <a:endParaRPr lang="en-US" altLang="en-US" sz="900" dirty="0"/>
          </a:p>
          <a:p>
            <a:pPr marL="12700" algn="l" rtl="0" eaLnBrk="0">
              <a:lnSpc>
                <a:spcPct val="91000"/>
              </a:lnSpc>
              <a:spcBef>
                <a:spcPts val="95"/>
              </a:spcBef>
            </a:pPr>
            <a:r>
              <a:rPr sz="900" kern="0" spc="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单间尺寸 3600x</a:t>
            </a:r>
            <a:r>
              <a:rPr sz="900" kern="0" spc="-1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8450</a:t>
            </a:r>
            <a:endParaRPr lang="en-US" altLang="en-US" sz="900" dirty="0"/>
          </a:p>
        </p:txBody>
      </p:sp>
      <p:sp>
        <p:nvSpPr>
          <p:cNvPr id="520" name="textbox 520"/>
          <p:cNvSpPr/>
          <p:nvPr/>
        </p:nvSpPr>
        <p:spPr>
          <a:xfrm>
            <a:off x="405498" y="4705273"/>
            <a:ext cx="848360" cy="1733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160"/>
              </a:lnSpc>
            </a:pPr>
            <a:r>
              <a:rPr sz="900" kern="0" spc="-1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套内面积 28.3</a:t>
            </a:r>
            <a:r>
              <a:rPr sz="900" kern="0" spc="-2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box 524"/>
          <p:cNvSpPr/>
          <p:nvPr/>
        </p:nvSpPr>
        <p:spPr>
          <a:xfrm>
            <a:off x="497068" y="998152"/>
            <a:ext cx="8035290" cy="9582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2385" algn="l" rtl="0" eaLnBrk="0">
              <a:lnSpc>
                <a:spcPct val="96000"/>
              </a:lnSpc>
            </a:pP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目前进展情况：</a:t>
            </a:r>
            <a:r>
              <a:rPr sz="15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已于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2022年12月</a:t>
            </a:r>
            <a:r>
              <a:rPr sz="1500" kern="0" spc="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底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摘地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2023年5月开工。</a:t>
            </a:r>
            <a:endParaRPr lang="en-US" altLang="en-US" sz="1500" dirty="0"/>
          </a:p>
          <a:p>
            <a:pPr marL="14605" algn="l" rtl="0" eaLnBrk="0">
              <a:lnSpc>
                <a:spcPct val="88000"/>
              </a:lnSpc>
              <a:spcBef>
                <a:spcPts val="1145"/>
              </a:spcBef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工作计划：</a:t>
            </a:r>
            <a:r>
              <a:rPr sz="15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预计</a:t>
            </a:r>
            <a:r>
              <a:rPr sz="1500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2023年12月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达到预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售高度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2024年12月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实现竣工备案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2025年3月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</a:t>
            </a:r>
            <a:endParaRPr lang="en-US" altLang="en-US" sz="1500" dirty="0"/>
          </a:p>
          <a:p>
            <a:pPr marL="12700" algn="l" rtl="0" eaLnBrk="0">
              <a:lnSpc>
                <a:spcPts val="288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付使用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，总建设周期约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23个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500" dirty="0"/>
          </a:p>
        </p:txBody>
      </p:sp>
      <p:sp>
        <p:nvSpPr>
          <p:cNvPr id="526" name="textbox 526"/>
          <p:cNvSpPr/>
          <p:nvPr/>
        </p:nvSpPr>
        <p:spPr>
          <a:xfrm>
            <a:off x="218948" y="247903"/>
            <a:ext cx="8618219" cy="406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9000"/>
              </a:lnSpc>
            </a:pPr>
            <a:endParaRPr lang="en-US" altLang="en-US" sz="100" dirty="0"/>
          </a:p>
          <a:p>
            <a:pPr marL="400685" algn="l" rtl="0" eaLnBrk="0">
              <a:lnSpc>
                <a:spcPct val="96000"/>
              </a:lnSpc>
              <a:spcBef>
                <a:spcPts val="0"/>
              </a:spcBef>
              <a:tabLst>
                <a:tab pos="466725" algn="l"/>
                <a:tab pos="8604250" algn="l"/>
              </a:tabLst>
            </a:pPr>
            <a:r>
              <a:rPr sz="1700" kern="0" spc="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700" b="1" u="sng" kern="0" spc="-27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u="sng" kern="0" spc="1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光明项目</a:t>
            </a:r>
            <a:r>
              <a:rPr sz="1700" b="1" u="sng" kern="0" spc="13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b="1" u="sng" kern="0" spc="1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 开发时序</a:t>
            </a:r>
            <a:r>
              <a:rPr sz="1700" b="1" u="sng" kern="0" spc="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1700" dirty="0"/>
          </a:p>
        </p:txBody>
      </p:sp>
      <p:sp>
        <p:nvSpPr>
          <p:cNvPr id="528" name="path"/>
          <p:cNvSpPr/>
          <p:nvPr/>
        </p:nvSpPr>
        <p:spPr>
          <a:xfrm>
            <a:off x="231648" y="260603"/>
            <a:ext cx="388619" cy="347472"/>
          </a:xfrm>
          <a:custGeom>
            <a:avLst/>
            <a:gdLst/>
            <a:ahLst/>
            <a:cxnLst/>
            <a:rect l="0" t="0" r="0" b="0"/>
            <a:pathLst>
              <a:path w="611" h="547">
                <a:moveTo>
                  <a:pt x="0" y="0"/>
                </a:moveTo>
                <a:lnTo>
                  <a:pt x="477" y="0"/>
                </a:lnTo>
                <a:lnTo>
                  <a:pt x="611" y="273"/>
                </a:lnTo>
                <a:lnTo>
                  <a:pt x="477" y="547"/>
                </a:lnTo>
                <a:lnTo>
                  <a:pt x="0" y="547"/>
                </a:lnTo>
                <a:lnTo>
                  <a:pt x="0" y="0"/>
                </a:lnTo>
              </a:path>
            </a:pathLst>
          </a:custGeom>
          <a:solidFill>
            <a:srgbClr val="E9171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30" name="picture 5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44271" y="3134867"/>
            <a:ext cx="8653373" cy="184403"/>
          </a:xfrm>
          <a:prstGeom prst="rect">
            <a:avLst/>
          </a:prstGeom>
        </p:spPr>
      </p:pic>
      <p:grpSp>
        <p:nvGrpSpPr>
          <p:cNvPr id="44" name="group 44"/>
          <p:cNvGrpSpPr/>
          <p:nvPr/>
        </p:nvGrpSpPr>
        <p:grpSpPr>
          <a:xfrm rot="21600000">
            <a:off x="74930" y="2638780"/>
            <a:ext cx="375704" cy="1186764"/>
            <a:chOff x="0" y="0"/>
            <a:chExt cx="375704" cy="1186764"/>
          </a:xfrm>
        </p:grpSpPr>
        <p:pic>
          <p:nvPicPr>
            <p:cNvPr id="532" name="picture 5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75704" cy="1186764"/>
            </a:xfrm>
            <a:prstGeom prst="rect">
              <a:avLst/>
            </a:prstGeom>
          </p:spPr>
        </p:pic>
        <p:sp>
          <p:nvSpPr>
            <p:cNvPr id="534" name="textbox 534"/>
            <p:cNvSpPr/>
            <p:nvPr/>
          </p:nvSpPr>
          <p:spPr>
            <a:xfrm>
              <a:off x="-36014" y="-12700"/>
              <a:ext cx="424815" cy="1212214"/>
            </a:xfrm>
            <a:prstGeom prst="rect">
              <a:avLst/>
            </a:prstGeom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500" dirty="0"/>
            </a:p>
            <a:p>
              <a:pPr marL="95250" algn="l" rtl="0" eaLnBrk="0">
                <a:lnSpc>
                  <a:spcPct val="95000"/>
                </a:lnSpc>
                <a:spcBef>
                  <a:spcPts val="0"/>
                </a:spcBef>
              </a:pPr>
              <a:r>
                <a:rPr sz="1700" kern="0" spc="3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开发进展</a:t>
              </a:r>
              <a:endParaRPr lang="en-US" altLang="en-US" sz="1700" dirty="0"/>
            </a:p>
          </p:txBody>
        </p:sp>
      </p:grpSp>
      <p:sp>
        <p:nvSpPr>
          <p:cNvPr id="536" name="textbox 536"/>
          <p:cNvSpPr/>
          <p:nvPr/>
        </p:nvSpPr>
        <p:spPr>
          <a:xfrm>
            <a:off x="706749" y="3433914"/>
            <a:ext cx="1002664" cy="3448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indent="635" algn="l" rtl="0" eaLnBrk="0">
              <a:lnSpc>
                <a:spcPct val="95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开展设计、招采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等前期准备工作</a:t>
            </a:r>
            <a:endParaRPr lang="en-US" altLang="en-US" sz="1100" dirty="0"/>
          </a:p>
        </p:txBody>
      </p:sp>
      <p:sp>
        <p:nvSpPr>
          <p:cNvPr id="538" name="textbox 538"/>
          <p:cNvSpPr/>
          <p:nvPr/>
        </p:nvSpPr>
        <p:spPr>
          <a:xfrm>
            <a:off x="4090284" y="3918616"/>
            <a:ext cx="913130" cy="314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5240" indent="-2540" algn="l" rtl="0" eaLnBrk="0">
              <a:lnSpc>
                <a:spcPct val="105000"/>
              </a:lnSpc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地面以上三分之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二层数可预售</a:t>
            </a:r>
            <a:endParaRPr lang="en-US" altLang="en-US" sz="900" dirty="0"/>
          </a:p>
        </p:txBody>
      </p:sp>
      <p:sp>
        <p:nvSpPr>
          <p:cNvPr id="540" name="textbox 540"/>
          <p:cNvSpPr/>
          <p:nvPr/>
        </p:nvSpPr>
        <p:spPr>
          <a:xfrm>
            <a:off x="6610163" y="3402119"/>
            <a:ext cx="428625" cy="488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1000"/>
              </a:lnSpc>
            </a:pPr>
            <a:r>
              <a:rPr sz="15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竣工</a:t>
            </a:r>
            <a:r>
              <a:rPr sz="15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备案</a:t>
            </a:r>
            <a:endParaRPr lang="en-US" altLang="en-US" sz="1500" dirty="0"/>
          </a:p>
        </p:txBody>
      </p:sp>
      <p:sp>
        <p:nvSpPr>
          <p:cNvPr id="542" name="textbox 542"/>
          <p:cNvSpPr/>
          <p:nvPr/>
        </p:nvSpPr>
        <p:spPr>
          <a:xfrm>
            <a:off x="4258873" y="3413584"/>
            <a:ext cx="429259" cy="4794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15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r>
              <a:rPr sz="15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预售</a:t>
            </a:r>
            <a:endParaRPr lang="en-US" altLang="en-US" sz="1500" dirty="0"/>
          </a:p>
        </p:txBody>
      </p:sp>
      <p:sp>
        <p:nvSpPr>
          <p:cNvPr id="544" name="textbox 544"/>
          <p:cNvSpPr/>
          <p:nvPr/>
        </p:nvSpPr>
        <p:spPr>
          <a:xfrm>
            <a:off x="4097144" y="2868529"/>
            <a:ext cx="755015" cy="21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1500" b="1" kern="0" spc="4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2023.12</a:t>
            </a:r>
            <a:endParaRPr lang="en-US" altLang="en-US" sz="1500" dirty="0"/>
          </a:p>
        </p:txBody>
      </p:sp>
      <p:sp>
        <p:nvSpPr>
          <p:cNvPr id="546" name="textbox 546"/>
          <p:cNvSpPr/>
          <p:nvPr/>
        </p:nvSpPr>
        <p:spPr>
          <a:xfrm>
            <a:off x="6448027" y="2866180"/>
            <a:ext cx="755015" cy="21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1500" b="1" kern="0" spc="4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2024.12</a:t>
            </a:r>
            <a:endParaRPr lang="en-US" altLang="en-US" sz="1500" dirty="0"/>
          </a:p>
        </p:txBody>
      </p:sp>
      <p:sp>
        <p:nvSpPr>
          <p:cNvPr id="548" name="textbox 548"/>
          <p:cNvSpPr/>
          <p:nvPr/>
        </p:nvSpPr>
        <p:spPr>
          <a:xfrm>
            <a:off x="1887000" y="2867399"/>
            <a:ext cx="755015" cy="21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1500" b="1" kern="0" spc="4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2022.12</a:t>
            </a:r>
            <a:endParaRPr lang="en-US" altLang="en-US" sz="1500" dirty="0"/>
          </a:p>
        </p:txBody>
      </p:sp>
      <p:sp>
        <p:nvSpPr>
          <p:cNvPr id="550" name="textbox 550"/>
          <p:cNvSpPr/>
          <p:nvPr/>
        </p:nvSpPr>
        <p:spPr>
          <a:xfrm>
            <a:off x="7679293" y="2867450"/>
            <a:ext cx="641984" cy="21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1500" b="1" kern="0" spc="3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2025.3</a:t>
            </a:r>
            <a:endParaRPr lang="en-US" altLang="en-US" sz="1500" dirty="0"/>
          </a:p>
        </p:txBody>
      </p:sp>
      <p:sp>
        <p:nvSpPr>
          <p:cNvPr id="552" name="textbox 552"/>
          <p:cNvSpPr/>
          <p:nvPr/>
        </p:nvSpPr>
        <p:spPr>
          <a:xfrm>
            <a:off x="7784926" y="3402984"/>
            <a:ext cx="428625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交付</a:t>
            </a:r>
            <a:endParaRPr lang="en-US" altLang="en-US" sz="1500" dirty="0"/>
          </a:p>
        </p:txBody>
      </p:sp>
      <p:sp>
        <p:nvSpPr>
          <p:cNvPr id="554" name="textbox 554"/>
          <p:cNvSpPr/>
          <p:nvPr/>
        </p:nvSpPr>
        <p:spPr>
          <a:xfrm>
            <a:off x="2058560" y="3401714"/>
            <a:ext cx="428625" cy="245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摘地</a:t>
            </a:r>
            <a:endParaRPr lang="en-US" altLang="en-US" sz="1500" dirty="0"/>
          </a:p>
        </p:txBody>
      </p:sp>
      <p:sp>
        <p:nvSpPr>
          <p:cNvPr id="556" name="textbox 556"/>
          <p:cNvSpPr/>
          <p:nvPr/>
        </p:nvSpPr>
        <p:spPr>
          <a:xfrm>
            <a:off x="5447413" y="3402985"/>
            <a:ext cx="581659" cy="178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主体封顶</a:t>
            </a:r>
            <a:endParaRPr lang="en-US" altLang="en-US" sz="1100" dirty="0"/>
          </a:p>
        </p:txBody>
      </p:sp>
      <p:sp>
        <p:nvSpPr>
          <p:cNvPr id="558" name="textbox 558"/>
          <p:cNvSpPr/>
          <p:nvPr/>
        </p:nvSpPr>
        <p:spPr>
          <a:xfrm>
            <a:off x="5514295" y="2900724"/>
            <a:ext cx="448309" cy="1612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2024.3</a:t>
            </a:r>
            <a:endParaRPr lang="en-US" altLang="en-US" sz="1100" dirty="0"/>
          </a:p>
        </p:txBody>
      </p:sp>
      <p:sp>
        <p:nvSpPr>
          <p:cNvPr id="560" name="textbox 560"/>
          <p:cNvSpPr/>
          <p:nvPr/>
        </p:nvSpPr>
        <p:spPr>
          <a:xfrm>
            <a:off x="3043395" y="2899568"/>
            <a:ext cx="448309" cy="1612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2023.5</a:t>
            </a:r>
            <a:endParaRPr lang="en-US" altLang="en-US" sz="1100" dirty="0"/>
          </a:p>
        </p:txBody>
      </p:sp>
      <p:sp>
        <p:nvSpPr>
          <p:cNvPr id="562" name="textbox 562"/>
          <p:cNvSpPr/>
          <p:nvPr/>
        </p:nvSpPr>
        <p:spPr>
          <a:xfrm>
            <a:off x="3115665" y="3411111"/>
            <a:ext cx="302895" cy="1676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开工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4" name="table 564"/>
          <p:cNvGraphicFramePr>
            <a:graphicFrameLocks noGrp="1"/>
          </p:cNvGraphicFramePr>
          <p:nvPr/>
        </p:nvGraphicFramePr>
        <p:xfrm>
          <a:off x="922019" y="819784"/>
          <a:ext cx="3012440" cy="3956685"/>
        </p:xfrm>
        <a:graphic>
          <a:graphicData uri="http://schemas.openxmlformats.org/drawingml/2006/table">
            <a:tbl>
              <a:tblPr/>
              <a:tblGrid>
                <a:gridCol w="488315"/>
                <a:gridCol w="1332865"/>
                <a:gridCol w="727075"/>
                <a:gridCol w="464184"/>
              </a:tblGrid>
              <a:tr h="307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500" dirty="0"/>
                    </a:p>
                    <a:p>
                      <a:pPr marL="14351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461010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2375㎡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D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14351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461010" algn="l" rtl="0" eaLnBrk="0">
                        <a:lnSpc>
                          <a:spcPts val="1285"/>
                        </a:lnSpc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2375㎡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D1"/>
                    </a:solidFill>
                  </a:tcPr>
                </a:tc>
                <a:tc vMerge="1" gridSpan="2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14351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461010" algn="l" rtl="0" eaLnBrk="0">
                        <a:lnSpc>
                          <a:spcPts val="1285"/>
                        </a:lnSpc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2375㎡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163830" algn="l" rtl="0" eaLnBrk="0">
                        <a:lnSpc>
                          <a:spcPts val="1285"/>
                        </a:lnSpc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1594㎡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14351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461010" algn="l" rtl="0" eaLnBrk="0">
                        <a:lnSpc>
                          <a:spcPts val="1285"/>
                        </a:lnSpc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2375㎡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163830" algn="l" rtl="0" eaLnBrk="0">
                        <a:lnSpc>
                          <a:spcPts val="1285"/>
                        </a:lnSpc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1594㎡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5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17653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461010" algn="l" rtl="0" eaLnBrk="0">
                        <a:lnSpc>
                          <a:spcPts val="1285"/>
                        </a:lnSpc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2375㎡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38862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2130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17653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461010" algn="l" rtl="0" eaLnBrk="0">
                        <a:lnSpc>
                          <a:spcPts val="1285"/>
                        </a:lnSpc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2375㎡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388620" algn="l" rtl="0" eaLnBrk="0">
                        <a:lnSpc>
                          <a:spcPts val="1285"/>
                        </a:lnSpc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2130㎡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</a:tr>
              <a:tr h="3035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500" dirty="0"/>
                    </a:p>
                    <a:p>
                      <a:pPr marL="177165" algn="l" rtl="0" eaLnBrk="0">
                        <a:lnSpc>
                          <a:spcPct val="91000"/>
                        </a:lnSpc>
                      </a:pP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461010" algn="l" rtl="0" eaLnBrk="0">
                        <a:lnSpc>
                          <a:spcPts val="1285"/>
                        </a:lnSpc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2375㎡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388620" algn="l" rtl="0" eaLnBrk="0">
                        <a:lnSpc>
                          <a:spcPts val="1285"/>
                        </a:lnSpc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2130㎡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17780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461010" algn="l" rtl="0" eaLnBrk="0">
                        <a:lnSpc>
                          <a:spcPts val="1285"/>
                        </a:lnSpc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2375㎡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388620" algn="l" rtl="0" eaLnBrk="0">
                        <a:lnSpc>
                          <a:spcPts val="1285"/>
                        </a:lnSpc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2130㎡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500" dirty="0"/>
                    </a:p>
                    <a:p>
                      <a:pPr marL="181610" algn="l" rtl="0" eaLnBrk="0">
                        <a:lnSpc>
                          <a:spcPct val="91000"/>
                        </a:lnSpc>
                      </a:pP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461010" algn="l" rtl="0" eaLnBrk="0">
                        <a:lnSpc>
                          <a:spcPts val="1285"/>
                        </a:lnSpc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2375㎡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388620" algn="l" rtl="0" eaLnBrk="0">
                        <a:lnSpc>
                          <a:spcPts val="1285"/>
                        </a:lnSpc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2130㎡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500" dirty="0"/>
                    </a:p>
                    <a:p>
                      <a:pPr marL="17335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461010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2375㎡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388620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2130㎡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</a:tr>
              <a:tr h="3035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/>
                    </a:p>
                    <a:p>
                      <a:pPr marL="18097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461010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2375㎡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388620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2130㎡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</a:tr>
              <a:tr h="3041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/>
                    </a:p>
                    <a:p>
                      <a:pPr marL="17780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461010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2375㎡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388620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2130㎡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</a:tr>
              <a:tr h="3073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/>
                    </a:p>
                    <a:p>
                      <a:pPr marL="18288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461010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2375㎡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388620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2130㎡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1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6" name="table 566"/>
          <p:cNvGraphicFramePr>
            <a:graphicFrameLocks noGrp="1"/>
          </p:cNvGraphicFramePr>
          <p:nvPr/>
        </p:nvGraphicFramePr>
        <p:xfrm>
          <a:off x="4361814" y="1183640"/>
          <a:ext cx="2487929" cy="3596005"/>
        </p:xfrm>
        <a:graphic>
          <a:graphicData uri="http://schemas.openxmlformats.org/drawingml/2006/table">
            <a:tbl>
              <a:tblPr/>
              <a:tblGrid>
                <a:gridCol w="576579"/>
                <a:gridCol w="763269"/>
                <a:gridCol w="571500"/>
                <a:gridCol w="576579"/>
              </a:tblGrid>
              <a:tr h="3022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/>
                    </a:p>
                    <a:p>
                      <a:pPr marL="18796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/>
                    </a:p>
                    <a:p>
                      <a:pPr marL="176530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2265㎡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0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8796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300" dirty="0"/>
                    </a:p>
                    <a:p>
                      <a:pPr marL="176530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2265㎡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vMerge="1" gridSpan="2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18796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300" dirty="0"/>
                    </a:p>
                    <a:p>
                      <a:pPr marL="462280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2855㎡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22034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300" dirty="0"/>
                    </a:p>
                    <a:p>
                      <a:pPr marL="462280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2855㎡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22034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300" dirty="0"/>
                    </a:p>
                    <a:p>
                      <a:pPr marL="749935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3548㎡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22098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300" dirty="0"/>
                    </a:p>
                    <a:p>
                      <a:pPr marL="749935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3548㎡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22161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300" dirty="0"/>
                    </a:p>
                    <a:p>
                      <a:pPr marL="749935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3548㎡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2254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300" dirty="0"/>
                    </a:p>
                    <a:p>
                      <a:pPr marL="749935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3548㎡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500" dirty="0"/>
                    </a:p>
                    <a:p>
                      <a:pPr marL="2171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300" dirty="0"/>
                    </a:p>
                    <a:p>
                      <a:pPr marL="749935" algn="l" rtl="0" eaLnBrk="0">
                        <a:lnSpc>
                          <a:spcPts val="1285"/>
                        </a:lnSpc>
                        <a:spcBef>
                          <a:spcPts val="5"/>
                        </a:spcBef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3548㎡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</a:tr>
              <a:tr h="3003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/>
                    </a:p>
                    <a:p>
                      <a:pPr marL="22479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300" dirty="0"/>
                    </a:p>
                    <a:p>
                      <a:pPr marL="749935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3548㎡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500" dirty="0"/>
                    </a:p>
                    <a:p>
                      <a:pPr marL="22161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300" dirty="0"/>
                    </a:p>
                    <a:p>
                      <a:pPr marL="749935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3548㎡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</a:tr>
              <a:tr h="3035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500" dirty="0"/>
                    </a:p>
                    <a:p>
                      <a:pPr marL="22669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9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1F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300" dirty="0"/>
                    </a:p>
                    <a:p>
                      <a:pPr marL="749935" algn="l" rtl="0" eaLnBrk="0">
                        <a:lnSpc>
                          <a:spcPts val="1285"/>
                        </a:lnSpc>
                        <a:spcBef>
                          <a:spcPts val="0"/>
                        </a:spcBef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3548㎡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CE"/>
                    </a:solidFill>
                  </a:tcPr>
                </a:tc>
              </a:tr>
            </a:tbl>
          </a:graphicData>
        </a:graphic>
      </p:graphicFrame>
      <p:sp>
        <p:nvSpPr>
          <p:cNvPr id="568" name="textbox 568"/>
          <p:cNvSpPr/>
          <p:nvPr/>
        </p:nvSpPr>
        <p:spPr>
          <a:xfrm>
            <a:off x="7213345" y="1038275"/>
            <a:ext cx="1527175" cy="9582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151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南栋西单元：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3.1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万㎡</a:t>
            </a:r>
            <a:endParaRPr lang="en-US" altLang="en-US" sz="1200" dirty="0"/>
          </a:p>
          <a:p>
            <a:pPr algn="r" rtl="0" eaLnBrk="0">
              <a:lnSpc>
                <a:spcPts val="151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南栋东单元：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2.25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万㎡</a:t>
            </a:r>
            <a:endParaRPr lang="en-US" altLang="en-US" sz="1200" dirty="0"/>
          </a:p>
          <a:p>
            <a:pPr marL="12700" algn="l" rtl="0" eaLnBrk="0">
              <a:lnSpc>
                <a:spcPts val="1510"/>
              </a:lnSpc>
              <a:spcBef>
                <a:spcPts val="1295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北栋低区：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2.1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万㎡</a:t>
            </a:r>
            <a:endParaRPr lang="en-US" altLang="en-US" sz="1200" dirty="0"/>
          </a:p>
          <a:p>
            <a:pPr marL="12700" algn="l" rtl="0" eaLnBrk="0">
              <a:lnSpc>
                <a:spcPts val="151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北栋高区：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1.8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万㎡</a:t>
            </a:r>
            <a:endParaRPr lang="en-US" altLang="en-US" sz="1200" dirty="0"/>
          </a:p>
        </p:txBody>
      </p:sp>
      <p:sp>
        <p:nvSpPr>
          <p:cNvPr id="570" name="textbox 570"/>
          <p:cNvSpPr/>
          <p:nvPr/>
        </p:nvSpPr>
        <p:spPr>
          <a:xfrm>
            <a:off x="4488738" y="643700"/>
            <a:ext cx="1913254" cy="5054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indent="311150" algn="l" rtl="0" eaLnBrk="0">
              <a:lnSpc>
                <a:spcPct val="121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北栋厂房：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3.93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万㎡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楼层</a:t>
            </a:r>
            <a:endParaRPr lang="en-US" altLang="en-US" sz="1200" dirty="0"/>
          </a:p>
        </p:txBody>
      </p:sp>
      <p:sp>
        <p:nvSpPr>
          <p:cNvPr id="572" name="textbox 572"/>
          <p:cNvSpPr/>
          <p:nvPr/>
        </p:nvSpPr>
        <p:spPr>
          <a:xfrm>
            <a:off x="1624524" y="295720"/>
            <a:ext cx="1600200" cy="2609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855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南栋厂房：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5.35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万㎡</a:t>
            </a:r>
            <a:endParaRPr lang="en-US" altLang="en-US" sz="1400" dirty="0"/>
          </a:p>
        </p:txBody>
      </p:sp>
      <p:sp>
        <p:nvSpPr>
          <p:cNvPr id="574" name="textbox 574"/>
          <p:cNvSpPr/>
          <p:nvPr/>
        </p:nvSpPr>
        <p:spPr>
          <a:xfrm>
            <a:off x="3096082" y="601979"/>
            <a:ext cx="482600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东单元</a:t>
            </a:r>
            <a:endParaRPr lang="en-US" altLang="en-US" sz="1200" dirty="0"/>
          </a:p>
        </p:txBody>
      </p:sp>
      <p:sp>
        <p:nvSpPr>
          <p:cNvPr id="576" name="textbox 576"/>
          <p:cNvSpPr/>
          <p:nvPr/>
        </p:nvSpPr>
        <p:spPr>
          <a:xfrm>
            <a:off x="1838655" y="602132"/>
            <a:ext cx="479425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西单元</a:t>
            </a:r>
            <a:endParaRPr lang="en-US" altLang="en-US" sz="1200" dirty="0"/>
          </a:p>
        </p:txBody>
      </p:sp>
      <p:sp>
        <p:nvSpPr>
          <p:cNvPr id="578" name="textbox 578"/>
          <p:cNvSpPr/>
          <p:nvPr/>
        </p:nvSpPr>
        <p:spPr>
          <a:xfrm>
            <a:off x="1004493" y="602741"/>
            <a:ext cx="328929" cy="191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楼层</a:t>
            </a:r>
            <a:endParaRPr lang="en-US" altLang="en-US" sz="1200" dirty="0"/>
          </a:p>
        </p:txBody>
      </p:sp>
      <p:sp>
        <p:nvSpPr>
          <p:cNvPr id="580" name="textbox 580"/>
          <p:cNvSpPr/>
          <p:nvPr/>
        </p:nvSpPr>
        <p:spPr>
          <a:xfrm>
            <a:off x="8242110" y="4836699"/>
            <a:ext cx="194945" cy="184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algn="l" rtl="0" eaLnBrk="0">
              <a:lnSpc>
                <a:spcPct val="74000"/>
              </a:lnSpc>
            </a:pPr>
            <a:endParaRPr lang="en-US" altLang="en-US" sz="1400" dirty="0"/>
          </a:p>
        </p:txBody>
      </p:sp>
      <p:sp>
        <p:nvSpPr>
          <p:cNvPr id="582" name="textbox 582"/>
          <p:cNvSpPr/>
          <p:nvPr/>
        </p:nvSpPr>
        <p:spPr>
          <a:xfrm>
            <a:off x="3423720" y="2078885"/>
            <a:ext cx="125095" cy="188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285"/>
              </a:lnSpc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㎡</a:t>
            </a:r>
            <a:endParaRPr lang="en-US" alt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0" y="1438655"/>
            <a:ext cx="3689603" cy="2101596"/>
            <a:chOff x="0" y="0"/>
            <a:chExt cx="3689603" cy="210159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3689603" cy="2101596"/>
            </a:xfrm>
            <a:prstGeom prst="rect">
              <a:avLst/>
            </a:prstGeom>
          </p:spPr>
        </p:pic>
        <p:sp>
          <p:nvSpPr>
            <p:cNvPr id="14" name="textbox 14"/>
            <p:cNvSpPr/>
            <p:nvPr/>
          </p:nvSpPr>
          <p:spPr>
            <a:xfrm>
              <a:off x="-12700" y="-12700"/>
              <a:ext cx="3715384" cy="242379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2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2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/>
            </a:p>
            <a:p>
              <a:pPr marL="1720215" algn="l" rtl="0" eaLnBrk="0">
                <a:lnSpc>
                  <a:spcPct val="86000"/>
                </a:lnSpc>
              </a:pPr>
              <a:r>
                <a:rPr sz="10300" b="1" kern="0" spc="-1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</a:t>
              </a:r>
              <a:endParaRPr lang="en-US" altLang="en-US" sz="10300" dirty="0"/>
            </a:p>
          </p:txBody>
        </p:sp>
      </p:grpSp>
      <p:sp>
        <p:nvSpPr>
          <p:cNvPr id="16" name="textbox 16"/>
          <p:cNvSpPr/>
          <p:nvPr/>
        </p:nvSpPr>
        <p:spPr>
          <a:xfrm>
            <a:off x="3977829" y="2333375"/>
            <a:ext cx="4895215" cy="4400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优质产业空间试点政策介绍</a:t>
            </a:r>
            <a:endParaRPr lang="en-US" altLang="en-US" sz="3200" dirty="0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63670" y="3019425"/>
            <a:ext cx="4883785" cy="12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2"/>
          <p:cNvGraphicFramePr>
            <a:graphicFrameLocks noGrp="1"/>
          </p:cNvGraphicFramePr>
          <p:nvPr/>
        </p:nvGraphicFramePr>
        <p:xfrm>
          <a:off x="155575" y="1214628"/>
          <a:ext cx="4610100" cy="3338829"/>
        </p:xfrm>
        <a:graphic>
          <a:graphicData uri="http://schemas.openxmlformats.org/drawingml/2006/table">
            <a:tbl>
              <a:tblPr/>
              <a:tblGrid>
                <a:gridCol w="4610100"/>
              </a:tblGrid>
              <a:tr h="33324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just" rtl="0" eaLnBrk="0">
                        <a:lnSpc>
                          <a:spcPct val="150000"/>
                        </a:lnSpc>
                      </a:pPr>
                      <a:r>
                        <a:rPr lang="en-US" altLang="zh-CN" sz="14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lang="zh-CN" sz="14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为</a:t>
                      </a:r>
                      <a:r>
                        <a:rPr sz="14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保</a:t>
                      </a:r>
                      <a:r>
                        <a:rPr sz="1400" b="1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障优质</a:t>
                      </a: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成长型企业、上市和拟上市企业的产业</a:t>
                      </a:r>
                      <a:r>
                        <a:rPr sz="14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空间需求</a:t>
                      </a:r>
                      <a:r>
                        <a:rPr sz="1400" b="1" kern="0" spc="-2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深圳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市人民政府2021年4月6日发布《深圳市优质产业空间供给试点改革方案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（深府函〔2021〕43号</a:t>
                      </a:r>
                      <a:r>
                        <a:rPr sz="14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r>
                        <a:rPr sz="14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发挥市属国有平台企业全产业链的开发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优势</a:t>
                      </a:r>
                      <a:r>
                        <a:rPr sz="1400" b="1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，按照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“低成本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开发+高质量建设+准成本提供”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的优质产业空间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供给模式</a:t>
                      </a:r>
                      <a:r>
                        <a:rPr sz="14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，快速建设一批质量优、价格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低、品类全的优质产业空间</a:t>
                      </a:r>
                      <a:r>
                        <a:rPr sz="14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，面向符合条件的企业进行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分割销售</a:t>
                      </a:r>
                      <a:r>
                        <a:rPr sz="1400" b="1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，赋能产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转型升级</a:t>
                      </a:r>
                      <a:r>
                        <a:rPr sz="14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促进实体经济高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质量发展。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23459" y="1287780"/>
            <a:ext cx="4230623" cy="3239058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218948" y="247903"/>
            <a:ext cx="8742680" cy="4070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500" dirty="0"/>
          </a:p>
          <a:p>
            <a:pPr marL="400685" algn="l" rtl="0" eaLnBrk="0">
              <a:lnSpc>
                <a:spcPct val="96000"/>
              </a:lnSpc>
              <a:spcBef>
                <a:spcPts val="0"/>
              </a:spcBef>
              <a:tabLst>
                <a:tab pos="466725" algn="l"/>
                <a:tab pos="8728710" algn="l"/>
              </a:tabLst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700" b="1" u="sng" kern="0" spc="-19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u="sng" kern="0" spc="9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政策介绍</a:t>
            </a:r>
            <a:r>
              <a:rPr sz="1700" b="1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1700" dirty="0"/>
          </a:p>
        </p:txBody>
      </p:sp>
      <p:sp>
        <p:nvSpPr>
          <p:cNvPr id="28" name="path"/>
          <p:cNvSpPr/>
          <p:nvPr/>
        </p:nvSpPr>
        <p:spPr>
          <a:xfrm>
            <a:off x="231648" y="260603"/>
            <a:ext cx="388619" cy="347472"/>
          </a:xfrm>
          <a:custGeom>
            <a:avLst/>
            <a:gdLst/>
            <a:ahLst/>
            <a:cxnLst/>
            <a:rect l="0" t="0" r="0" b="0"/>
            <a:pathLst>
              <a:path w="611" h="547">
                <a:moveTo>
                  <a:pt x="0" y="0"/>
                </a:moveTo>
                <a:lnTo>
                  <a:pt x="477" y="0"/>
                </a:lnTo>
                <a:lnTo>
                  <a:pt x="611" y="273"/>
                </a:lnTo>
                <a:lnTo>
                  <a:pt x="477" y="547"/>
                </a:lnTo>
                <a:lnTo>
                  <a:pt x="0" y="547"/>
                </a:lnTo>
                <a:lnTo>
                  <a:pt x="0" y="0"/>
                </a:lnTo>
              </a:path>
            </a:pathLst>
          </a:custGeom>
          <a:solidFill>
            <a:srgbClr val="E9171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" name="textbox 30"/>
          <p:cNvSpPr/>
          <p:nvPr/>
        </p:nvSpPr>
        <p:spPr>
          <a:xfrm>
            <a:off x="448056" y="1214628"/>
            <a:ext cx="4043679" cy="337184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94000"/>
              </a:lnSpc>
            </a:pPr>
            <a:endParaRPr lang="en-US" altLang="en-US" sz="100" dirty="0"/>
          </a:p>
          <a:p>
            <a:pPr marL="189230" algn="l" rtl="0" eaLnBrk="0">
              <a:lnSpc>
                <a:spcPts val="2105"/>
              </a:lnSpc>
              <a:spcBef>
                <a:spcPts val="0"/>
              </a:spcBef>
            </a:pPr>
            <a:r>
              <a:rPr sz="1500" b="1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《深圳市优质产业空间供给试点改革方案》</a:t>
            </a:r>
            <a:endParaRPr lang="en-US" alt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21600000">
            <a:off x="371475" y="2638044"/>
            <a:ext cx="8341359" cy="1747900"/>
            <a:chOff x="0" y="0"/>
            <a:chExt cx="8341359" cy="1747900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8341359" cy="1747900"/>
            </a:xfrm>
            <a:prstGeom prst="rect">
              <a:avLst/>
            </a:prstGeom>
          </p:spPr>
        </p:pic>
        <p:sp>
          <p:nvSpPr>
            <p:cNvPr id="34" name="textbox 34"/>
            <p:cNvSpPr/>
            <p:nvPr/>
          </p:nvSpPr>
          <p:spPr>
            <a:xfrm>
              <a:off x="228422" y="68605"/>
              <a:ext cx="6138545" cy="122618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7000"/>
                </a:lnSpc>
              </a:pPr>
              <a:endParaRPr lang="en-US" altLang="en-US" sz="100" dirty="0"/>
            </a:p>
            <a:p>
              <a:pPr marL="680720" algn="l" rtl="0" eaLnBrk="0">
                <a:lnSpc>
                  <a:spcPct val="95000"/>
                </a:lnSpc>
              </a:pPr>
              <a:r>
                <a:rPr sz="17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低成本开发</a:t>
              </a:r>
              <a:endParaRPr lang="en-US" altLang="en-US" sz="1700" dirty="0"/>
            </a:p>
            <a:p>
              <a:pPr algn="r" rtl="0" eaLnBrk="0">
                <a:lnSpc>
                  <a:spcPct val="90000"/>
                </a:lnSpc>
                <a:spcBef>
                  <a:spcPts val="645"/>
                </a:spcBef>
              </a:pPr>
              <a:r>
                <a:rPr sz="9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en-US" altLang="en-US" sz="900" dirty="0"/>
            </a:p>
            <a:p>
              <a:pPr marL="175895" indent="-163830" algn="l" rtl="0" eaLnBrk="0">
                <a:lnSpc>
                  <a:spcPct val="96000"/>
                </a:lnSpc>
                <a:spcBef>
                  <a:spcPts val="250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200" kern="0" spc="16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企业AAA信用等级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，融资成本较                                                                                   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低</a:t>
              </a:r>
              <a:endParaRPr lang="en-US" altLang="en-US" sz="1200" dirty="0"/>
            </a:p>
            <a:p>
              <a:pPr marL="176530" indent="-164465" algn="l" rtl="0" eaLnBrk="0">
                <a:lnSpc>
                  <a:spcPct val="95000"/>
                </a:lnSpc>
                <a:spcBef>
                  <a:spcPts val="145"/>
                </a:spcBef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200" kern="0" spc="13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设计开发全产业链</a:t>
              </a:r>
              <a:r>
                <a:rPr sz="1200" kern="0" spc="-1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，具有集中采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                                                              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购优势</a:t>
              </a:r>
              <a:endParaRPr lang="en-US" altLang="en-US" sz="1200" dirty="0"/>
            </a:p>
          </p:txBody>
        </p:sp>
      </p:grpSp>
      <p:sp>
        <p:nvSpPr>
          <p:cNvPr id="36" name="textbox 36"/>
          <p:cNvSpPr/>
          <p:nvPr/>
        </p:nvSpPr>
        <p:spPr>
          <a:xfrm>
            <a:off x="446201" y="1124889"/>
            <a:ext cx="8379459" cy="9874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政府为降低企业成本、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促进实体经济发展</a:t>
            </a:r>
            <a:r>
              <a:rPr sz="17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发挥市属国有平台企业全产业链的开发</a:t>
            </a:r>
            <a:endParaRPr lang="en-US" altLang="en-US" sz="1700" dirty="0"/>
          </a:p>
          <a:p>
            <a:pPr marL="13970" indent="-1270" algn="l" rtl="0" eaLnBrk="0">
              <a:lnSpc>
                <a:spcPct val="141000"/>
              </a:lnSpc>
              <a:spcBef>
                <a:spcPts val="25"/>
              </a:spcBef>
            </a:pPr>
            <a:r>
              <a:rPr sz="17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优势</a:t>
            </a:r>
            <a:r>
              <a:rPr sz="1700" b="1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“低成本开发+高质量建设+准成</a:t>
            </a:r>
            <a:r>
              <a:rPr sz="17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本提供</a:t>
            </a:r>
            <a:r>
              <a:rPr sz="1700" b="1" kern="0" spc="-3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的优质产业空间供给模式</a:t>
            </a:r>
            <a:r>
              <a:rPr sz="17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设一批优质产业空间</a:t>
            </a:r>
            <a:r>
              <a:rPr sz="17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7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“总成本+</a:t>
            </a:r>
            <a:r>
              <a:rPr sz="17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微利”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的价格面向符合条件企业进行分割销售。</a:t>
            </a:r>
            <a:endParaRPr lang="en-US" altLang="en-US" sz="1700" dirty="0"/>
          </a:p>
        </p:txBody>
      </p:sp>
      <p:sp>
        <p:nvSpPr>
          <p:cNvPr id="38" name="textbox 38"/>
          <p:cNvSpPr/>
          <p:nvPr/>
        </p:nvSpPr>
        <p:spPr>
          <a:xfrm>
            <a:off x="218948" y="247903"/>
            <a:ext cx="8742680" cy="4089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1000"/>
              </a:lnSpc>
            </a:pPr>
            <a:endParaRPr lang="en-US" altLang="en-US" sz="100" dirty="0"/>
          </a:p>
          <a:p>
            <a:pPr marL="400685" algn="l" rtl="0" eaLnBrk="0">
              <a:lnSpc>
                <a:spcPct val="96000"/>
              </a:lnSpc>
              <a:spcBef>
                <a:spcPts val="0"/>
              </a:spcBef>
              <a:tabLst>
                <a:tab pos="488315" algn="l"/>
                <a:tab pos="8728710" algn="l"/>
              </a:tabLst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700" b="1" u="sng" kern="0" spc="6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</a:t>
            </a:r>
            <a:r>
              <a:rPr sz="1700" b="1" u="sng" kern="0" spc="-34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u="sng" kern="0" spc="6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总体思路</a:t>
            </a:r>
            <a:r>
              <a:rPr sz="1700" b="1" u="sng" kern="0" spc="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1700" dirty="0"/>
          </a:p>
        </p:txBody>
      </p:sp>
      <p:sp>
        <p:nvSpPr>
          <p:cNvPr id="40" name="path"/>
          <p:cNvSpPr/>
          <p:nvPr/>
        </p:nvSpPr>
        <p:spPr>
          <a:xfrm>
            <a:off x="231648" y="260603"/>
            <a:ext cx="388619" cy="347472"/>
          </a:xfrm>
          <a:custGeom>
            <a:avLst/>
            <a:gdLst/>
            <a:ahLst/>
            <a:cxnLst/>
            <a:rect l="0" t="0" r="0" b="0"/>
            <a:pathLst>
              <a:path w="611" h="547">
                <a:moveTo>
                  <a:pt x="0" y="0"/>
                </a:moveTo>
                <a:lnTo>
                  <a:pt x="477" y="0"/>
                </a:lnTo>
                <a:lnTo>
                  <a:pt x="611" y="273"/>
                </a:lnTo>
                <a:lnTo>
                  <a:pt x="477" y="547"/>
                </a:lnTo>
                <a:lnTo>
                  <a:pt x="0" y="547"/>
                </a:lnTo>
                <a:lnTo>
                  <a:pt x="0" y="0"/>
                </a:lnTo>
              </a:path>
            </a:pathLst>
          </a:custGeom>
          <a:solidFill>
            <a:srgbClr val="E9171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" name="textbox 42"/>
          <p:cNvSpPr/>
          <p:nvPr/>
        </p:nvSpPr>
        <p:spPr>
          <a:xfrm>
            <a:off x="3444455" y="3374593"/>
            <a:ext cx="2322829" cy="7410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79070" algn="l" rtl="0" eaLnBrk="0">
              <a:lnSpc>
                <a:spcPct val="91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求的高标准厂房</a:t>
            </a:r>
            <a:endParaRPr lang="en-US" altLang="en-US" sz="1200" dirty="0"/>
          </a:p>
          <a:p>
            <a:pPr marL="175895" indent="-163830" algn="l" rtl="0" eaLnBrk="0">
              <a:lnSpc>
                <a:spcPct val="97000"/>
              </a:lnSpc>
              <a:spcBef>
                <a:spcPts val="13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结合建筑工业化、智能化、绿色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低碳化技术应用</a:t>
            </a:r>
            <a:r>
              <a:rPr sz="12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，建造过程注重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质量把控</a:t>
            </a:r>
            <a:endParaRPr lang="en-US" altLang="en-US" sz="1200" dirty="0"/>
          </a:p>
        </p:txBody>
      </p:sp>
      <p:sp>
        <p:nvSpPr>
          <p:cNvPr id="44" name="textbox 44"/>
          <p:cNvSpPr/>
          <p:nvPr/>
        </p:nvSpPr>
        <p:spPr>
          <a:xfrm>
            <a:off x="6319227" y="3171646"/>
            <a:ext cx="2207260" cy="393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200" dirty="0"/>
          </a:p>
          <a:p>
            <a:pPr marL="184150" indent="-171450" algn="l" rtl="0" eaLnBrk="0">
              <a:lnSpc>
                <a:spcPct val="95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价格按“</a:t>
            </a:r>
            <a:r>
              <a:rPr sz="1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总成本+微利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的方式确定</a:t>
            </a:r>
            <a:r>
              <a:rPr sz="12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，控制销售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价格</a:t>
            </a:r>
            <a:endParaRPr lang="en-US" altLang="en-US" sz="1200" dirty="0"/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24243" y="3184346"/>
            <a:ext cx="187744" cy="168884"/>
          </a:xfrm>
          <a:prstGeom prst="rect">
            <a:avLst/>
          </a:prstGeom>
        </p:spPr>
      </p:pic>
      <p:sp>
        <p:nvSpPr>
          <p:cNvPr id="48" name="textbox 48"/>
          <p:cNvSpPr/>
          <p:nvPr/>
        </p:nvSpPr>
        <p:spPr>
          <a:xfrm>
            <a:off x="3444455" y="3192932"/>
            <a:ext cx="2322829" cy="1917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建设符合现代先进制造业企业需</a:t>
            </a:r>
            <a:endParaRPr lang="en-US" altLang="en-US" sz="1200" dirty="0"/>
          </a:p>
        </p:txBody>
      </p:sp>
      <p:sp>
        <p:nvSpPr>
          <p:cNvPr id="50" name="textbox 50"/>
          <p:cNvSpPr/>
          <p:nvPr/>
        </p:nvSpPr>
        <p:spPr>
          <a:xfrm>
            <a:off x="6856789" y="2749279"/>
            <a:ext cx="1040130" cy="2457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准成本提供</a:t>
            </a:r>
            <a:endParaRPr lang="en-US" altLang="en-US" sz="1500" dirty="0"/>
          </a:p>
        </p:txBody>
      </p:sp>
      <p:sp>
        <p:nvSpPr>
          <p:cNvPr id="52" name="textbox 52"/>
          <p:cNvSpPr/>
          <p:nvPr/>
        </p:nvSpPr>
        <p:spPr>
          <a:xfrm>
            <a:off x="4060875" y="2718164"/>
            <a:ext cx="1036955" cy="2457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高质量建设</a:t>
            </a:r>
            <a:endParaRPr lang="en-US" alt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21600000">
            <a:off x="697903" y="1870836"/>
            <a:ext cx="1531620" cy="2001329"/>
            <a:chOff x="0" y="0"/>
            <a:chExt cx="1531620" cy="2001329"/>
          </a:xfrm>
        </p:grpSpPr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531620" cy="2001329"/>
            </a:xfrm>
            <a:prstGeom prst="rect">
              <a:avLst/>
            </a:prstGeom>
          </p:spPr>
        </p:pic>
        <p:sp>
          <p:nvSpPr>
            <p:cNvPr id="58" name="textbox 58"/>
            <p:cNvSpPr/>
            <p:nvPr/>
          </p:nvSpPr>
          <p:spPr>
            <a:xfrm>
              <a:off x="-12700" y="-12700"/>
              <a:ext cx="1557655" cy="206946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marL="720090" algn="l" rtl="0" eaLnBrk="0">
                <a:lnSpc>
                  <a:spcPct val="86000"/>
                </a:lnSpc>
                <a:spcBef>
                  <a:spcPts val="0"/>
                </a:spcBef>
              </a:pPr>
              <a:r>
                <a:rPr sz="14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1400" dirty="0"/>
            </a:p>
          </p:txBody>
        </p:sp>
      </p:grpSp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64879" y="1873554"/>
            <a:ext cx="1531619" cy="1989988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56656" y="1883067"/>
            <a:ext cx="1531607" cy="1990001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865194" y="1873554"/>
            <a:ext cx="1531607" cy="1989988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050837" y="1873554"/>
            <a:ext cx="1531607" cy="1989988"/>
          </a:xfrm>
          <a:prstGeom prst="rect">
            <a:avLst/>
          </a:prstGeom>
        </p:spPr>
      </p:pic>
      <p:sp>
        <p:nvSpPr>
          <p:cNvPr id="68" name="textbox 68"/>
          <p:cNvSpPr/>
          <p:nvPr/>
        </p:nvSpPr>
        <p:spPr>
          <a:xfrm>
            <a:off x="218948" y="247903"/>
            <a:ext cx="8742680" cy="407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52000"/>
              </a:lnSpc>
            </a:pPr>
            <a:endParaRPr lang="en-US" altLang="en-US" sz="100" dirty="0"/>
          </a:p>
          <a:p>
            <a:pPr marL="400685" algn="l" rtl="0" eaLnBrk="0">
              <a:lnSpc>
                <a:spcPct val="96000"/>
              </a:lnSpc>
              <a:spcBef>
                <a:spcPts val="0"/>
              </a:spcBef>
              <a:tabLst>
                <a:tab pos="488950" algn="l"/>
                <a:tab pos="8728710" algn="l"/>
              </a:tabLst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700" b="1" u="sng" kern="0" spc="6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</a:t>
            </a:r>
            <a:r>
              <a:rPr sz="1700" b="1" u="sng" kern="0" spc="-35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u="sng" kern="0" spc="6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政策创新</a:t>
            </a:r>
            <a:r>
              <a:rPr sz="1700" b="1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1700" dirty="0"/>
          </a:p>
        </p:txBody>
      </p:sp>
      <p:sp>
        <p:nvSpPr>
          <p:cNvPr id="70" name="path"/>
          <p:cNvSpPr/>
          <p:nvPr/>
        </p:nvSpPr>
        <p:spPr>
          <a:xfrm>
            <a:off x="231648" y="260603"/>
            <a:ext cx="388619" cy="347472"/>
          </a:xfrm>
          <a:custGeom>
            <a:avLst/>
            <a:gdLst/>
            <a:ahLst/>
            <a:cxnLst/>
            <a:rect l="0" t="0" r="0" b="0"/>
            <a:pathLst>
              <a:path w="611" h="547">
                <a:moveTo>
                  <a:pt x="0" y="0"/>
                </a:moveTo>
                <a:lnTo>
                  <a:pt x="477" y="0"/>
                </a:lnTo>
                <a:lnTo>
                  <a:pt x="611" y="273"/>
                </a:lnTo>
                <a:lnTo>
                  <a:pt x="477" y="547"/>
                </a:lnTo>
                <a:lnTo>
                  <a:pt x="0" y="547"/>
                </a:lnTo>
                <a:lnTo>
                  <a:pt x="0" y="0"/>
                </a:lnTo>
              </a:path>
            </a:pathLst>
          </a:custGeom>
          <a:solidFill>
            <a:srgbClr val="DA212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8" name="group 8"/>
          <p:cNvGrpSpPr/>
          <p:nvPr/>
        </p:nvGrpSpPr>
        <p:grpSpPr>
          <a:xfrm rot="21600000">
            <a:off x="7582903" y="3417608"/>
            <a:ext cx="464070" cy="464070"/>
            <a:chOff x="0" y="0"/>
            <a:chExt cx="464070" cy="464070"/>
          </a:xfrm>
        </p:grpSpPr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464070" cy="464070"/>
            </a:xfrm>
            <a:prstGeom prst="rect">
              <a:avLst/>
            </a:prstGeom>
          </p:spPr>
        </p:pic>
        <p:sp>
          <p:nvSpPr>
            <p:cNvPr id="74" name="textbox 74"/>
            <p:cNvSpPr/>
            <p:nvPr/>
          </p:nvSpPr>
          <p:spPr>
            <a:xfrm>
              <a:off x="-12700" y="-12700"/>
              <a:ext cx="489584" cy="5302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marL="20383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4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endParaRPr lang="en-US" altLang="en-US" sz="1400" dirty="0"/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2787434" y="3410813"/>
            <a:ext cx="464070" cy="464070"/>
            <a:chOff x="0" y="0"/>
            <a:chExt cx="464070" cy="464070"/>
          </a:xfrm>
        </p:grpSpPr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464070" cy="464070"/>
            </a:xfrm>
            <a:prstGeom prst="rect">
              <a:avLst/>
            </a:prstGeom>
          </p:spPr>
        </p:pic>
        <p:sp>
          <p:nvSpPr>
            <p:cNvPr id="78" name="textbox 78"/>
            <p:cNvSpPr/>
            <p:nvPr/>
          </p:nvSpPr>
          <p:spPr>
            <a:xfrm>
              <a:off x="-12700" y="-12700"/>
              <a:ext cx="489584" cy="53276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190500" algn="l" rtl="0" eaLnBrk="0">
                <a:lnSpc>
                  <a:spcPct val="85000"/>
                </a:lnSpc>
              </a:pPr>
              <a:r>
                <a:rPr sz="14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1400" dirty="0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4388421" y="3412172"/>
            <a:ext cx="464070" cy="464070"/>
            <a:chOff x="0" y="0"/>
            <a:chExt cx="464070" cy="464070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464070" cy="464070"/>
            </a:xfrm>
            <a:prstGeom prst="rect">
              <a:avLst/>
            </a:prstGeom>
          </p:spPr>
        </p:pic>
        <p:sp>
          <p:nvSpPr>
            <p:cNvPr id="82" name="textbox 82"/>
            <p:cNvSpPr/>
            <p:nvPr/>
          </p:nvSpPr>
          <p:spPr>
            <a:xfrm>
              <a:off x="-12700" y="-12700"/>
              <a:ext cx="489584" cy="5302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201295" algn="l" rtl="0" eaLnBrk="0">
                <a:lnSpc>
                  <a:spcPct val="85000"/>
                </a:lnSpc>
              </a:pPr>
              <a:r>
                <a:rPr sz="14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lang="en-US" altLang="en-US" sz="1400"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21600000">
            <a:off x="5999607" y="3433940"/>
            <a:ext cx="464070" cy="464070"/>
            <a:chOff x="0" y="0"/>
            <a:chExt cx="464070" cy="464070"/>
          </a:xfrm>
        </p:grpSpPr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464070" cy="464070"/>
            </a:xfrm>
            <a:prstGeom prst="rect">
              <a:avLst/>
            </a:prstGeom>
          </p:spPr>
        </p:pic>
        <p:sp>
          <p:nvSpPr>
            <p:cNvPr id="86" name="textbox 86"/>
            <p:cNvSpPr/>
            <p:nvPr/>
          </p:nvSpPr>
          <p:spPr>
            <a:xfrm>
              <a:off x="-12700" y="-12700"/>
              <a:ext cx="489584" cy="53276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900" dirty="0"/>
            </a:p>
            <a:p>
              <a:pPr marL="17843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4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lang="en-US" altLang="en-US" sz="1400" dirty="0"/>
            </a:p>
          </p:txBody>
        </p:sp>
      </p:grpSp>
      <p:sp>
        <p:nvSpPr>
          <p:cNvPr id="88" name="path"/>
          <p:cNvSpPr/>
          <p:nvPr/>
        </p:nvSpPr>
        <p:spPr>
          <a:xfrm>
            <a:off x="4388192" y="2090509"/>
            <a:ext cx="485597" cy="371335"/>
          </a:xfrm>
          <a:custGeom>
            <a:avLst/>
            <a:gdLst/>
            <a:ahLst/>
            <a:cxnLst/>
            <a:rect l="0" t="0" r="0" b="0"/>
            <a:pathLst>
              <a:path w="764" h="584">
                <a:moveTo>
                  <a:pt x="386" y="213"/>
                </a:moveTo>
                <a:cubicBezTo>
                  <a:pt x="399" y="213"/>
                  <a:pt x="411" y="215"/>
                  <a:pt x="421" y="219"/>
                </a:cubicBezTo>
                <a:cubicBezTo>
                  <a:pt x="423" y="201"/>
                  <a:pt x="429" y="185"/>
                  <a:pt x="438" y="171"/>
                </a:cubicBezTo>
                <a:cubicBezTo>
                  <a:pt x="433" y="169"/>
                  <a:pt x="425" y="169"/>
                  <a:pt x="417" y="169"/>
                </a:cubicBezTo>
                <a:cubicBezTo>
                  <a:pt x="347" y="169"/>
                  <a:pt x="347" y="169"/>
                  <a:pt x="347" y="169"/>
                </a:cubicBezTo>
                <a:cubicBezTo>
                  <a:pt x="341" y="169"/>
                  <a:pt x="333" y="169"/>
                  <a:pt x="327" y="171"/>
                </a:cubicBezTo>
                <a:cubicBezTo>
                  <a:pt x="337" y="185"/>
                  <a:pt x="343" y="203"/>
                  <a:pt x="343" y="222"/>
                </a:cubicBezTo>
                <a:cubicBezTo>
                  <a:pt x="356" y="217"/>
                  <a:pt x="370" y="213"/>
                  <a:pt x="386" y="213"/>
                </a:cubicBezTo>
              </a:path>
              <a:path w="764" h="584">
                <a:moveTo>
                  <a:pt x="301" y="82"/>
                </a:moveTo>
                <a:cubicBezTo>
                  <a:pt x="300" y="36"/>
                  <a:pt x="337" y="0"/>
                  <a:pt x="382" y="0"/>
                </a:cubicBezTo>
                <a:cubicBezTo>
                  <a:pt x="427" y="0"/>
                  <a:pt x="464" y="36"/>
                  <a:pt x="464" y="82"/>
                </a:cubicBezTo>
                <a:cubicBezTo>
                  <a:pt x="464" y="127"/>
                  <a:pt x="427" y="164"/>
                  <a:pt x="382" y="164"/>
                </a:cubicBezTo>
                <a:cubicBezTo>
                  <a:pt x="337" y="164"/>
                  <a:pt x="300" y="127"/>
                  <a:pt x="301" y="82"/>
                </a:cubicBezTo>
              </a:path>
              <a:path w="764" h="584">
                <a:moveTo>
                  <a:pt x="511" y="304"/>
                </a:moveTo>
                <a:cubicBezTo>
                  <a:pt x="553" y="304"/>
                  <a:pt x="587" y="269"/>
                  <a:pt x="587" y="228"/>
                </a:cubicBezTo>
                <a:cubicBezTo>
                  <a:pt x="587" y="185"/>
                  <a:pt x="553" y="152"/>
                  <a:pt x="511" y="152"/>
                </a:cubicBezTo>
                <a:cubicBezTo>
                  <a:pt x="470" y="152"/>
                  <a:pt x="437" y="185"/>
                  <a:pt x="437" y="226"/>
                </a:cubicBezTo>
                <a:cubicBezTo>
                  <a:pt x="460" y="242"/>
                  <a:pt x="476" y="267"/>
                  <a:pt x="480" y="296"/>
                </a:cubicBezTo>
                <a:cubicBezTo>
                  <a:pt x="489" y="300"/>
                  <a:pt x="499" y="304"/>
                  <a:pt x="511" y="304"/>
                </a:cubicBezTo>
              </a:path>
              <a:path w="764" h="584">
                <a:moveTo>
                  <a:pt x="253" y="152"/>
                </a:moveTo>
                <a:cubicBezTo>
                  <a:pt x="212" y="152"/>
                  <a:pt x="179" y="185"/>
                  <a:pt x="179" y="228"/>
                </a:cubicBezTo>
                <a:cubicBezTo>
                  <a:pt x="179" y="269"/>
                  <a:pt x="212" y="302"/>
                  <a:pt x="253" y="302"/>
                </a:cubicBezTo>
                <a:cubicBezTo>
                  <a:pt x="269" y="302"/>
                  <a:pt x="283" y="298"/>
                  <a:pt x="294" y="292"/>
                </a:cubicBezTo>
                <a:cubicBezTo>
                  <a:pt x="298" y="267"/>
                  <a:pt x="310" y="245"/>
                  <a:pt x="329" y="232"/>
                </a:cubicBezTo>
                <a:cubicBezTo>
                  <a:pt x="329" y="230"/>
                  <a:pt x="329" y="230"/>
                  <a:pt x="329" y="228"/>
                </a:cubicBezTo>
                <a:cubicBezTo>
                  <a:pt x="329" y="185"/>
                  <a:pt x="296" y="152"/>
                  <a:pt x="253" y="152"/>
                </a:cubicBezTo>
              </a:path>
              <a:path w="764" h="584">
                <a:moveTo>
                  <a:pt x="560" y="150"/>
                </a:moveTo>
                <a:cubicBezTo>
                  <a:pt x="585" y="166"/>
                  <a:pt x="601" y="191"/>
                  <a:pt x="604" y="220"/>
                </a:cubicBezTo>
                <a:cubicBezTo>
                  <a:pt x="614" y="224"/>
                  <a:pt x="624" y="228"/>
                  <a:pt x="636" y="228"/>
                </a:cubicBezTo>
                <a:cubicBezTo>
                  <a:pt x="677" y="228"/>
                  <a:pt x="712" y="193"/>
                  <a:pt x="712" y="152"/>
                </a:cubicBezTo>
                <a:cubicBezTo>
                  <a:pt x="712" y="111"/>
                  <a:pt x="677" y="76"/>
                  <a:pt x="636" y="76"/>
                </a:cubicBezTo>
                <a:cubicBezTo>
                  <a:pt x="595" y="76"/>
                  <a:pt x="561" y="109"/>
                  <a:pt x="560" y="150"/>
                </a:cubicBezTo>
              </a:path>
              <a:path w="764" h="584">
                <a:moveTo>
                  <a:pt x="311" y="305"/>
                </a:moveTo>
                <a:cubicBezTo>
                  <a:pt x="311" y="263"/>
                  <a:pt x="345" y="230"/>
                  <a:pt x="387" y="230"/>
                </a:cubicBezTo>
                <a:cubicBezTo>
                  <a:pt x="428" y="230"/>
                  <a:pt x="462" y="263"/>
                  <a:pt x="462" y="305"/>
                </a:cubicBezTo>
                <a:cubicBezTo>
                  <a:pt x="462" y="346"/>
                  <a:pt x="428" y="380"/>
                  <a:pt x="387" y="380"/>
                </a:cubicBezTo>
                <a:cubicBezTo>
                  <a:pt x="345" y="380"/>
                  <a:pt x="311" y="346"/>
                  <a:pt x="311" y="305"/>
                </a:cubicBezTo>
              </a:path>
              <a:path w="764" h="584">
                <a:moveTo>
                  <a:pt x="544" y="308"/>
                </a:moveTo>
                <a:cubicBezTo>
                  <a:pt x="480" y="308"/>
                  <a:pt x="480" y="308"/>
                  <a:pt x="480" y="308"/>
                </a:cubicBezTo>
                <a:cubicBezTo>
                  <a:pt x="480" y="334"/>
                  <a:pt x="468" y="357"/>
                  <a:pt x="451" y="372"/>
                </a:cubicBezTo>
                <a:cubicBezTo>
                  <a:pt x="499" y="388"/>
                  <a:pt x="533" y="431"/>
                  <a:pt x="533" y="483"/>
                </a:cubicBezTo>
                <a:cubicBezTo>
                  <a:pt x="533" y="507"/>
                  <a:pt x="533" y="507"/>
                  <a:pt x="533" y="507"/>
                </a:cubicBezTo>
                <a:cubicBezTo>
                  <a:pt x="597" y="505"/>
                  <a:pt x="632" y="487"/>
                  <a:pt x="634" y="485"/>
                </a:cubicBezTo>
                <a:cubicBezTo>
                  <a:pt x="640" y="483"/>
                  <a:pt x="640" y="483"/>
                  <a:pt x="640" y="483"/>
                </a:cubicBezTo>
                <a:cubicBezTo>
                  <a:pt x="640" y="405"/>
                  <a:pt x="640" y="405"/>
                  <a:pt x="640" y="405"/>
                </a:cubicBezTo>
                <a:cubicBezTo>
                  <a:pt x="640" y="351"/>
                  <a:pt x="597" y="308"/>
                  <a:pt x="544" y="308"/>
                </a:cubicBezTo>
              </a:path>
              <a:path w="764" h="584">
                <a:moveTo>
                  <a:pt x="667" y="231"/>
                </a:moveTo>
                <a:cubicBezTo>
                  <a:pt x="604" y="231"/>
                  <a:pt x="604" y="231"/>
                  <a:pt x="604" y="231"/>
                </a:cubicBezTo>
                <a:cubicBezTo>
                  <a:pt x="602" y="257"/>
                  <a:pt x="593" y="280"/>
                  <a:pt x="575" y="296"/>
                </a:cubicBezTo>
                <a:cubicBezTo>
                  <a:pt x="622" y="312"/>
                  <a:pt x="657" y="355"/>
                  <a:pt x="657" y="407"/>
                </a:cubicBezTo>
                <a:cubicBezTo>
                  <a:pt x="657" y="431"/>
                  <a:pt x="657" y="431"/>
                  <a:pt x="657" y="431"/>
                </a:cubicBezTo>
                <a:cubicBezTo>
                  <a:pt x="719" y="429"/>
                  <a:pt x="756" y="411"/>
                  <a:pt x="758" y="409"/>
                </a:cubicBezTo>
                <a:cubicBezTo>
                  <a:pt x="764" y="407"/>
                  <a:pt x="764" y="407"/>
                  <a:pt x="764" y="407"/>
                </a:cubicBezTo>
                <a:cubicBezTo>
                  <a:pt x="764" y="329"/>
                  <a:pt x="764" y="329"/>
                  <a:pt x="764" y="329"/>
                </a:cubicBezTo>
                <a:cubicBezTo>
                  <a:pt x="764" y="274"/>
                  <a:pt x="721" y="231"/>
                  <a:pt x="667" y="231"/>
                </a:cubicBezTo>
              </a:path>
              <a:path w="764" h="584">
                <a:moveTo>
                  <a:pt x="321" y="372"/>
                </a:moveTo>
                <a:cubicBezTo>
                  <a:pt x="304" y="357"/>
                  <a:pt x="294" y="334"/>
                  <a:pt x="292" y="308"/>
                </a:cubicBezTo>
                <a:cubicBezTo>
                  <a:pt x="290" y="308"/>
                  <a:pt x="288" y="308"/>
                  <a:pt x="286" y="308"/>
                </a:cubicBezTo>
                <a:cubicBezTo>
                  <a:pt x="222" y="308"/>
                  <a:pt x="222" y="308"/>
                  <a:pt x="222" y="308"/>
                </a:cubicBezTo>
                <a:cubicBezTo>
                  <a:pt x="170" y="308"/>
                  <a:pt x="125" y="351"/>
                  <a:pt x="125" y="405"/>
                </a:cubicBezTo>
                <a:cubicBezTo>
                  <a:pt x="125" y="483"/>
                  <a:pt x="125" y="483"/>
                  <a:pt x="125" y="483"/>
                </a:cubicBezTo>
                <a:cubicBezTo>
                  <a:pt x="127" y="483"/>
                  <a:pt x="127" y="483"/>
                  <a:pt x="127" y="483"/>
                </a:cubicBezTo>
                <a:cubicBezTo>
                  <a:pt x="131" y="485"/>
                  <a:pt x="131" y="485"/>
                  <a:pt x="131" y="485"/>
                </a:cubicBezTo>
                <a:cubicBezTo>
                  <a:pt x="171" y="499"/>
                  <a:pt x="208" y="505"/>
                  <a:pt x="240" y="507"/>
                </a:cubicBezTo>
                <a:cubicBezTo>
                  <a:pt x="240" y="483"/>
                  <a:pt x="240" y="483"/>
                  <a:pt x="240" y="483"/>
                </a:cubicBezTo>
                <a:cubicBezTo>
                  <a:pt x="240" y="431"/>
                  <a:pt x="275" y="388"/>
                  <a:pt x="321" y="372"/>
                </a:cubicBezTo>
              </a:path>
              <a:path w="764" h="584">
                <a:moveTo>
                  <a:pt x="419" y="386"/>
                </a:moveTo>
                <a:cubicBezTo>
                  <a:pt x="355" y="386"/>
                  <a:pt x="355" y="386"/>
                  <a:pt x="355" y="386"/>
                </a:cubicBezTo>
                <a:cubicBezTo>
                  <a:pt x="302" y="386"/>
                  <a:pt x="257" y="429"/>
                  <a:pt x="257" y="483"/>
                </a:cubicBezTo>
                <a:cubicBezTo>
                  <a:pt x="257" y="561"/>
                  <a:pt x="257" y="561"/>
                  <a:pt x="257" y="561"/>
                </a:cubicBezTo>
                <a:cubicBezTo>
                  <a:pt x="263" y="563"/>
                  <a:pt x="263" y="563"/>
                  <a:pt x="263" y="563"/>
                </a:cubicBezTo>
                <a:cubicBezTo>
                  <a:pt x="314" y="578"/>
                  <a:pt x="359" y="584"/>
                  <a:pt x="394" y="584"/>
                </a:cubicBezTo>
                <a:cubicBezTo>
                  <a:pt x="466" y="584"/>
                  <a:pt x="507" y="565"/>
                  <a:pt x="509" y="563"/>
                </a:cubicBezTo>
                <a:cubicBezTo>
                  <a:pt x="515" y="561"/>
                  <a:pt x="515" y="561"/>
                  <a:pt x="515" y="561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15" y="429"/>
                  <a:pt x="472" y="386"/>
                  <a:pt x="419" y="386"/>
                </a:cubicBezTo>
              </a:path>
              <a:path w="764" h="584">
                <a:moveTo>
                  <a:pt x="128" y="230"/>
                </a:moveTo>
                <a:cubicBezTo>
                  <a:pt x="140" y="230"/>
                  <a:pt x="150" y="226"/>
                  <a:pt x="160" y="222"/>
                </a:cubicBezTo>
                <a:cubicBezTo>
                  <a:pt x="163" y="193"/>
                  <a:pt x="179" y="167"/>
                  <a:pt x="204" y="154"/>
                </a:cubicBezTo>
                <a:cubicBezTo>
                  <a:pt x="202" y="111"/>
                  <a:pt x="169" y="78"/>
                  <a:pt x="128" y="78"/>
                </a:cubicBezTo>
                <a:cubicBezTo>
                  <a:pt x="88" y="78"/>
                  <a:pt x="53" y="113"/>
                  <a:pt x="53" y="154"/>
                </a:cubicBezTo>
                <a:cubicBezTo>
                  <a:pt x="53" y="195"/>
                  <a:pt x="88" y="230"/>
                  <a:pt x="128" y="230"/>
                </a:cubicBezTo>
              </a:path>
              <a:path w="764" h="584">
                <a:moveTo>
                  <a:pt x="189" y="300"/>
                </a:moveTo>
                <a:cubicBezTo>
                  <a:pt x="171" y="283"/>
                  <a:pt x="161" y="259"/>
                  <a:pt x="159" y="234"/>
                </a:cubicBezTo>
                <a:cubicBezTo>
                  <a:pt x="97" y="234"/>
                  <a:pt x="97" y="234"/>
                  <a:pt x="97" y="234"/>
                </a:cubicBezTo>
                <a:cubicBezTo>
                  <a:pt x="42" y="234"/>
                  <a:pt x="0" y="279"/>
                  <a:pt x="0" y="331"/>
                </a:cubicBezTo>
                <a:cubicBezTo>
                  <a:pt x="0" y="409"/>
                  <a:pt x="0" y="409"/>
                  <a:pt x="0" y="409"/>
                </a:cubicBezTo>
                <a:cubicBezTo>
                  <a:pt x="5" y="411"/>
                  <a:pt x="5" y="411"/>
                  <a:pt x="5" y="411"/>
                </a:cubicBezTo>
                <a:cubicBezTo>
                  <a:pt x="7" y="413"/>
                  <a:pt x="44" y="430"/>
                  <a:pt x="107" y="432"/>
                </a:cubicBezTo>
                <a:cubicBezTo>
                  <a:pt x="107" y="409"/>
                  <a:pt x="107" y="409"/>
                  <a:pt x="107" y="409"/>
                </a:cubicBezTo>
                <a:cubicBezTo>
                  <a:pt x="107" y="356"/>
                  <a:pt x="142" y="314"/>
                  <a:pt x="189" y="300"/>
                </a:cubicBezTo>
              </a:path>
              <a:path w="764" h="584">
                <a:moveTo>
                  <a:pt x="216" y="144"/>
                </a:moveTo>
                <a:cubicBezTo>
                  <a:pt x="226" y="140"/>
                  <a:pt x="240" y="136"/>
                  <a:pt x="253" y="136"/>
                </a:cubicBezTo>
                <a:cubicBezTo>
                  <a:pt x="269" y="136"/>
                  <a:pt x="283" y="140"/>
                  <a:pt x="296" y="148"/>
                </a:cubicBezTo>
                <a:cubicBezTo>
                  <a:pt x="300" y="146"/>
                  <a:pt x="302" y="142"/>
                  <a:pt x="304" y="138"/>
                </a:cubicBezTo>
                <a:cubicBezTo>
                  <a:pt x="292" y="123"/>
                  <a:pt x="285" y="101"/>
                  <a:pt x="285" y="80"/>
                </a:cubicBezTo>
                <a:cubicBezTo>
                  <a:pt x="285" y="66"/>
                  <a:pt x="288" y="52"/>
                  <a:pt x="294" y="39"/>
                </a:cubicBezTo>
                <a:cubicBezTo>
                  <a:pt x="281" y="27"/>
                  <a:pt x="263" y="19"/>
                  <a:pt x="244" y="19"/>
                </a:cubicBezTo>
                <a:cubicBezTo>
                  <a:pt x="210" y="19"/>
                  <a:pt x="181" y="43"/>
                  <a:pt x="171" y="76"/>
                </a:cubicBezTo>
                <a:cubicBezTo>
                  <a:pt x="197" y="89"/>
                  <a:pt x="214" y="117"/>
                  <a:pt x="216" y="144"/>
                </a:cubicBezTo>
              </a:path>
              <a:path w="764" h="584">
                <a:moveTo>
                  <a:pt x="462" y="134"/>
                </a:moveTo>
                <a:cubicBezTo>
                  <a:pt x="464" y="138"/>
                  <a:pt x="466" y="142"/>
                  <a:pt x="470" y="146"/>
                </a:cubicBezTo>
                <a:cubicBezTo>
                  <a:pt x="484" y="140"/>
                  <a:pt x="497" y="136"/>
                  <a:pt x="511" y="136"/>
                </a:cubicBezTo>
                <a:cubicBezTo>
                  <a:pt x="525" y="136"/>
                  <a:pt x="536" y="140"/>
                  <a:pt x="544" y="142"/>
                </a:cubicBezTo>
                <a:cubicBezTo>
                  <a:pt x="548" y="111"/>
                  <a:pt x="567" y="83"/>
                  <a:pt x="595" y="70"/>
                </a:cubicBezTo>
                <a:cubicBezTo>
                  <a:pt x="585" y="41"/>
                  <a:pt x="556" y="19"/>
                  <a:pt x="525" y="19"/>
                </a:cubicBezTo>
                <a:cubicBezTo>
                  <a:pt x="503" y="19"/>
                  <a:pt x="484" y="29"/>
                  <a:pt x="470" y="42"/>
                </a:cubicBezTo>
                <a:cubicBezTo>
                  <a:pt x="476" y="54"/>
                  <a:pt x="478" y="68"/>
                  <a:pt x="478" y="79"/>
                </a:cubicBezTo>
                <a:cubicBezTo>
                  <a:pt x="478" y="99"/>
                  <a:pt x="472" y="118"/>
                  <a:pt x="462" y="134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" name="path"/>
          <p:cNvSpPr/>
          <p:nvPr/>
        </p:nvSpPr>
        <p:spPr>
          <a:xfrm>
            <a:off x="6047867" y="2071014"/>
            <a:ext cx="369303" cy="382917"/>
          </a:xfrm>
          <a:custGeom>
            <a:avLst/>
            <a:gdLst/>
            <a:ahLst/>
            <a:cxnLst/>
            <a:rect l="0" t="0" r="0" b="0"/>
            <a:pathLst>
              <a:path w="581" h="603">
                <a:moveTo>
                  <a:pt x="293" y="134"/>
                </a:moveTo>
                <a:cubicBezTo>
                  <a:pt x="198" y="134"/>
                  <a:pt x="121" y="211"/>
                  <a:pt x="121" y="306"/>
                </a:cubicBezTo>
                <a:cubicBezTo>
                  <a:pt x="121" y="401"/>
                  <a:pt x="198" y="478"/>
                  <a:pt x="293" y="478"/>
                </a:cubicBezTo>
                <a:cubicBezTo>
                  <a:pt x="388" y="478"/>
                  <a:pt x="465" y="401"/>
                  <a:pt x="465" y="306"/>
                </a:cubicBezTo>
                <a:cubicBezTo>
                  <a:pt x="465" y="211"/>
                  <a:pt x="388" y="134"/>
                  <a:pt x="293" y="134"/>
                </a:cubicBezTo>
                <a:moveTo>
                  <a:pt x="143" y="306"/>
                </a:moveTo>
                <a:cubicBezTo>
                  <a:pt x="143" y="281"/>
                  <a:pt x="149" y="257"/>
                  <a:pt x="160" y="236"/>
                </a:cubicBezTo>
                <a:cubicBezTo>
                  <a:pt x="160" y="263"/>
                  <a:pt x="174" y="286"/>
                  <a:pt x="181" y="292"/>
                </a:cubicBezTo>
                <a:cubicBezTo>
                  <a:pt x="203" y="315"/>
                  <a:pt x="235" y="308"/>
                  <a:pt x="239" y="326"/>
                </a:cubicBezTo>
                <a:cubicBezTo>
                  <a:pt x="243" y="345"/>
                  <a:pt x="217" y="345"/>
                  <a:pt x="219" y="359"/>
                </a:cubicBezTo>
                <a:cubicBezTo>
                  <a:pt x="221" y="373"/>
                  <a:pt x="255" y="377"/>
                  <a:pt x="247" y="390"/>
                </a:cubicBezTo>
                <a:cubicBezTo>
                  <a:pt x="237" y="407"/>
                  <a:pt x="254" y="408"/>
                  <a:pt x="249" y="430"/>
                </a:cubicBezTo>
                <a:cubicBezTo>
                  <a:pt x="247" y="441"/>
                  <a:pt x="263" y="444"/>
                  <a:pt x="270" y="435"/>
                </a:cubicBezTo>
                <a:cubicBezTo>
                  <a:pt x="274" y="428"/>
                  <a:pt x="273" y="419"/>
                  <a:pt x="283" y="409"/>
                </a:cubicBezTo>
                <a:cubicBezTo>
                  <a:pt x="295" y="397"/>
                  <a:pt x="322" y="395"/>
                  <a:pt x="319" y="374"/>
                </a:cubicBezTo>
                <a:cubicBezTo>
                  <a:pt x="314" y="340"/>
                  <a:pt x="280" y="335"/>
                  <a:pt x="266" y="327"/>
                </a:cubicBezTo>
                <a:cubicBezTo>
                  <a:pt x="249" y="317"/>
                  <a:pt x="253" y="296"/>
                  <a:pt x="250" y="285"/>
                </a:cubicBezTo>
                <a:cubicBezTo>
                  <a:pt x="245" y="271"/>
                  <a:pt x="228" y="290"/>
                  <a:pt x="219" y="281"/>
                </a:cubicBezTo>
                <a:cubicBezTo>
                  <a:pt x="204" y="267"/>
                  <a:pt x="222" y="247"/>
                  <a:pt x="234" y="247"/>
                </a:cubicBezTo>
                <a:cubicBezTo>
                  <a:pt x="260" y="248"/>
                  <a:pt x="268" y="274"/>
                  <a:pt x="278" y="273"/>
                </a:cubicBezTo>
                <a:cubicBezTo>
                  <a:pt x="287" y="272"/>
                  <a:pt x="294" y="259"/>
                  <a:pt x="295" y="252"/>
                </a:cubicBezTo>
                <a:cubicBezTo>
                  <a:pt x="299" y="237"/>
                  <a:pt x="290" y="244"/>
                  <a:pt x="285" y="235"/>
                </a:cubicBezTo>
                <a:cubicBezTo>
                  <a:pt x="280" y="223"/>
                  <a:pt x="311" y="212"/>
                  <a:pt x="315" y="204"/>
                </a:cubicBezTo>
                <a:cubicBezTo>
                  <a:pt x="323" y="188"/>
                  <a:pt x="275" y="183"/>
                  <a:pt x="274" y="166"/>
                </a:cubicBezTo>
                <a:cubicBezTo>
                  <a:pt x="273" y="159"/>
                  <a:pt x="286" y="156"/>
                  <a:pt x="302" y="156"/>
                </a:cubicBezTo>
                <a:cubicBezTo>
                  <a:pt x="318" y="156"/>
                  <a:pt x="335" y="160"/>
                  <a:pt x="349" y="166"/>
                </a:cubicBezTo>
                <a:cubicBezTo>
                  <a:pt x="364" y="177"/>
                  <a:pt x="372" y="194"/>
                  <a:pt x="374" y="213"/>
                </a:cubicBezTo>
                <a:cubicBezTo>
                  <a:pt x="375" y="230"/>
                  <a:pt x="357" y="246"/>
                  <a:pt x="339" y="251"/>
                </a:cubicBezTo>
                <a:cubicBezTo>
                  <a:pt x="325" y="255"/>
                  <a:pt x="315" y="273"/>
                  <a:pt x="321" y="287"/>
                </a:cubicBezTo>
                <a:cubicBezTo>
                  <a:pt x="325" y="297"/>
                  <a:pt x="355" y="295"/>
                  <a:pt x="352" y="316"/>
                </a:cubicBezTo>
                <a:cubicBezTo>
                  <a:pt x="350" y="333"/>
                  <a:pt x="372" y="337"/>
                  <a:pt x="381" y="337"/>
                </a:cubicBezTo>
                <a:cubicBezTo>
                  <a:pt x="388" y="336"/>
                  <a:pt x="401" y="350"/>
                  <a:pt x="394" y="356"/>
                </a:cubicBezTo>
                <a:cubicBezTo>
                  <a:pt x="388" y="362"/>
                  <a:pt x="377" y="363"/>
                  <a:pt x="379" y="378"/>
                </a:cubicBezTo>
                <a:cubicBezTo>
                  <a:pt x="379" y="383"/>
                  <a:pt x="393" y="383"/>
                  <a:pt x="393" y="389"/>
                </a:cubicBezTo>
                <a:cubicBezTo>
                  <a:pt x="393" y="396"/>
                  <a:pt x="386" y="405"/>
                  <a:pt x="391" y="413"/>
                </a:cubicBezTo>
                <a:cubicBezTo>
                  <a:pt x="393" y="414"/>
                  <a:pt x="394" y="416"/>
                  <a:pt x="395" y="417"/>
                </a:cubicBezTo>
                <a:cubicBezTo>
                  <a:pt x="368" y="442"/>
                  <a:pt x="333" y="457"/>
                  <a:pt x="293" y="457"/>
                </a:cubicBezTo>
                <a:cubicBezTo>
                  <a:pt x="210" y="457"/>
                  <a:pt x="143" y="389"/>
                  <a:pt x="143" y="306"/>
                </a:cubicBezTo>
                <a:moveTo>
                  <a:pt x="26" y="224"/>
                </a:moveTo>
                <a:cubicBezTo>
                  <a:pt x="21" y="224"/>
                  <a:pt x="17" y="222"/>
                  <a:pt x="13" y="220"/>
                </a:cubicBezTo>
                <a:cubicBezTo>
                  <a:pt x="3" y="214"/>
                  <a:pt x="0" y="201"/>
                  <a:pt x="4" y="190"/>
                </a:cubicBezTo>
                <a:cubicBezTo>
                  <a:pt x="54" y="74"/>
                  <a:pt x="167" y="0"/>
                  <a:pt x="292" y="0"/>
                </a:cubicBezTo>
                <a:cubicBezTo>
                  <a:pt x="334" y="0"/>
                  <a:pt x="375" y="8"/>
                  <a:pt x="414" y="25"/>
                </a:cubicBezTo>
                <a:cubicBezTo>
                  <a:pt x="459" y="44"/>
                  <a:pt x="500" y="74"/>
                  <a:pt x="531" y="111"/>
                </a:cubicBezTo>
                <a:cubicBezTo>
                  <a:pt x="549" y="101"/>
                  <a:pt x="549" y="101"/>
                  <a:pt x="549" y="101"/>
                </a:cubicBezTo>
                <a:cubicBezTo>
                  <a:pt x="555" y="97"/>
                  <a:pt x="563" y="102"/>
                  <a:pt x="563" y="109"/>
                </a:cubicBezTo>
                <a:cubicBezTo>
                  <a:pt x="564" y="196"/>
                  <a:pt x="564" y="196"/>
                  <a:pt x="564" y="196"/>
                </a:cubicBezTo>
                <a:cubicBezTo>
                  <a:pt x="564" y="203"/>
                  <a:pt x="556" y="208"/>
                  <a:pt x="550" y="204"/>
                </a:cubicBezTo>
                <a:cubicBezTo>
                  <a:pt x="474" y="162"/>
                  <a:pt x="474" y="162"/>
                  <a:pt x="474" y="162"/>
                </a:cubicBezTo>
                <a:cubicBezTo>
                  <a:pt x="468" y="158"/>
                  <a:pt x="468" y="149"/>
                  <a:pt x="474" y="145"/>
                </a:cubicBezTo>
                <a:cubicBezTo>
                  <a:pt x="490" y="136"/>
                  <a:pt x="490" y="136"/>
                  <a:pt x="490" y="136"/>
                </a:cubicBezTo>
                <a:cubicBezTo>
                  <a:pt x="463" y="107"/>
                  <a:pt x="431" y="84"/>
                  <a:pt x="395" y="69"/>
                </a:cubicBezTo>
                <a:cubicBezTo>
                  <a:pt x="362" y="55"/>
                  <a:pt x="328" y="48"/>
                  <a:pt x="292" y="48"/>
                </a:cubicBezTo>
                <a:cubicBezTo>
                  <a:pt x="185" y="48"/>
                  <a:pt x="90" y="111"/>
                  <a:pt x="48" y="209"/>
                </a:cubicBezTo>
                <a:cubicBezTo>
                  <a:pt x="44" y="218"/>
                  <a:pt x="36" y="224"/>
                  <a:pt x="26" y="224"/>
                </a:cubicBezTo>
                <a:moveTo>
                  <a:pt x="295" y="603"/>
                </a:moveTo>
                <a:cubicBezTo>
                  <a:pt x="247" y="603"/>
                  <a:pt x="201" y="592"/>
                  <a:pt x="158" y="571"/>
                </a:cubicBezTo>
                <a:cubicBezTo>
                  <a:pt x="114" y="549"/>
                  <a:pt x="75" y="517"/>
                  <a:pt x="46" y="478"/>
                </a:cubicBezTo>
                <a:cubicBezTo>
                  <a:pt x="27" y="487"/>
                  <a:pt x="27" y="487"/>
                  <a:pt x="27" y="487"/>
                </a:cubicBezTo>
                <a:cubicBezTo>
                  <a:pt x="21" y="491"/>
                  <a:pt x="13" y="486"/>
                  <a:pt x="13" y="478"/>
                </a:cubicBezTo>
                <a:cubicBezTo>
                  <a:pt x="17" y="392"/>
                  <a:pt x="17" y="392"/>
                  <a:pt x="17" y="392"/>
                </a:cubicBezTo>
                <a:cubicBezTo>
                  <a:pt x="17" y="384"/>
                  <a:pt x="26" y="380"/>
                  <a:pt x="32" y="384"/>
                </a:cubicBezTo>
                <a:cubicBezTo>
                  <a:pt x="105" y="430"/>
                  <a:pt x="105" y="430"/>
                  <a:pt x="105" y="430"/>
                </a:cubicBezTo>
                <a:cubicBezTo>
                  <a:pt x="111" y="434"/>
                  <a:pt x="110" y="444"/>
                  <a:pt x="104" y="447"/>
                </a:cubicBezTo>
                <a:cubicBezTo>
                  <a:pt x="88" y="455"/>
                  <a:pt x="88" y="455"/>
                  <a:pt x="88" y="455"/>
                </a:cubicBezTo>
                <a:cubicBezTo>
                  <a:pt x="113" y="486"/>
                  <a:pt x="144" y="511"/>
                  <a:pt x="179" y="528"/>
                </a:cubicBezTo>
                <a:cubicBezTo>
                  <a:pt x="215" y="545"/>
                  <a:pt x="254" y="554"/>
                  <a:pt x="295" y="554"/>
                </a:cubicBezTo>
                <a:cubicBezTo>
                  <a:pt x="395" y="554"/>
                  <a:pt x="488" y="496"/>
                  <a:pt x="533" y="407"/>
                </a:cubicBezTo>
                <a:cubicBezTo>
                  <a:pt x="535" y="401"/>
                  <a:pt x="540" y="396"/>
                  <a:pt x="546" y="394"/>
                </a:cubicBezTo>
                <a:cubicBezTo>
                  <a:pt x="554" y="391"/>
                  <a:pt x="562" y="392"/>
                  <a:pt x="568" y="396"/>
                </a:cubicBezTo>
                <a:cubicBezTo>
                  <a:pt x="578" y="403"/>
                  <a:pt x="581" y="416"/>
                  <a:pt x="576" y="427"/>
                </a:cubicBezTo>
                <a:cubicBezTo>
                  <a:pt x="523" y="535"/>
                  <a:pt x="415" y="603"/>
                  <a:pt x="295" y="603"/>
                </a:cubicBezTo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910205" y="2033269"/>
            <a:ext cx="365760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39268" y="1299972"/>
            <a:ext cx="8612123" cy="3709415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6220" y="1280160"/>
            <a:ext cx="8619744" cy="1152143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40791" y="2598420"/>
            <a:ext cx="8615171" cy="592835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40791" y="3268979"/>
            <a:ext cx="8615171" cy="591311"/>
          </a:xfrm>
          <a:prstGeom prst="rect">
            <a:avLst/>
          </a:prstGeom>
        </p:spPr>
      </p:pic>
      <p:sp>
        <p:nvSpPr>
          <p:cNvPr id="104" name="textbox 104"/>
          <p:cNvSpPr/>
          <p:nvPr/>
        </p:nvSpPr>
        <p:spPr>
          <a:xfrm>
            <a:off x="218948" y="247903"/>
            <a:ext cx="8742680" cy="4070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1000"/>
              </a:lnSpc>
            </a:pPr>
            <a:endParaRPr lang="en-US" altLang="en-US" sz="100" dirty="0"/>
          </a:p>
          <a:p>
            <a:pPr marL="400685" algn="l" rtl="0" eaLnBrk="0">
              <a:lnSpc>
                <a:spcPct val="95000"/>
              </a:lnSpc>
              <a:tabLst>
                <a:tab pos="488315" algn="l"/>
                <a:tab pos="8728710" algn="l"/>
              </a:tabLst>
            </a:pPr>
            <a:r>
              <a:rPr sz="1700" kern="0" spc="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700" b="1" u="sng" kern="0" spc="6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</a:t>
            </a:r>
            <a:r>
              <a:rPr sz="1700" b="1" u="sng" kern="0" spc="-34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u="sng" kern="0" spc="6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模式优势</a:t>
            </a:r>
            <a:r>
              <a:rPr sz="1700" b="1" u="sng" kern="0" spc="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1700" dirty="0"/>
          </a:p>
        </p:txBody>
      </p:sp>
      <p:sp>
        <p:nvSpPr>
          <p:cNvPr id="106" name="path"/>
          <p:cNvSpPr/>
          <p:nvPr/>
        </p:nvSpPr>
        <p:spPr>
          <a:xfrm>
            <a:off x="231648" y="260603"/>
            <a:ext cx="388619" cy="347472"/>
          </a:xfrm>
          <a:custGeom>
            <a:avLst/>
            <a:gdLst/>
            <a:ahLst/>
            <a:cxnLst/>
            <a:rect l="0" t="0" r="0" b="0"/>
            <a:pathLst>
              <a:path w="611" h="547">
                <a:moveTo>
                  <a:pt x="0" y="0"/>
                </a:moveTo>
                <a:lnTo>
                  <a:pt x="477" y="0"/>
                </a:lnTo>
                <a:lnTo>
                  <a:pt x="611" y="273"/>
                </a:lnTo>
                <a:lnTo>
                  <a:pt x="477" y="547"/>
                </a:lnTo>
                <a:lnTo>
                  <a:pt x="0" y="547"/>
                </a:lnTo>
                <a:lnTo>
                  <a:pt x="0" y="0"/>
                </a:lnTo>
              </a:path>
            </a:pathLst>
          </a:custGeom>
          <a:solidFill>
            <a:srgbClr val="DA212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" name="textbox 108"/>
          <p:cNvSpPr/>
          <p:nvPr/>
        </p:nvSpPr>
        <p:spPr>
          <a:xfrm>
            <a:off x="1167674" y="3347240"/>
            <a:ext cx="1800860" cy="4489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小型实验室、科学装置</a:t>
            </a:r>
            <a:endParaRPr lang="en-US" altLang="en-US" sz="1400" dirty="0"/>
          </a:p>
          <a:p>
            <a:pPr algn="l" rtl="0" eaLnBrk="0">
              <a:lnSpc>
                <a:spcPct val="100000"/>
              </a:lnSpc>
            </a:pPr>
            <a:endParaRPr lang="en-US" altLang="en-US" sz="700" dirty="0"/>
          </a:p>
          <a:p>
            <a:pPr marL="38100" algn="l" rtl="0" eaLnBrk="0">
              <a:lnSpc>
                <a:spcPts val="950"/>
              </a:lnSpc>
              <a:spcBef>
                <a:spcPts val="5"/>
              </a:spcBef>
            </a:pPr>
            <a:r>
              <a:rPr sz="600" kern="0" spc="80" dirty="0">
                <a:solidFill>
                  <a:srgbClr val="D9D9D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Incubator s</a:t>
            </a:r>
            <a:r>
              <a:rPr sz="600" kern="0" spc="70" dirty="0">
                <a:solidFill>
                  <a:srgbClr val="D9D9D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upport</a:t>
            </a:r>
            <a:endParaRPr lang="en-US" altLang="en-US" sz="600" dirty="0"/>
          </a:p>
        </p:txBody>
      </p:sp>
      <p:sp>
        <p:nvSpPr>
          <p:cNvPr id="110" name="textbox 110"/>
          <p:cNvSpPr/>
          <p:nvPr/>
        </p:nvSpPr>
        <p:spPr>
          <a:xfrm>
            <a:off x="5190342" y="3330417"/>
            <a:ext cx="1531619" cy="4800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6670" algn="l" rtl="0" eaLnBrk="0">
              <a:lnSpc>
                <a:spcPct val="91000"/>
              </a:lnSpc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配套宿舍</a:t>
            </a:r>
            <a:endParaRPr lang="en-US" altLang="en-US" sz="1400" dirty="0"/>
          </a:p>
          <a:p>
            <a:pPr algn="l" rtl="0" eaLnBrk="0">
              <a:lnSpc>
                <a:spcPct val="102000"/>
              </a:lnSpc>
            </a:pPr>
            <a:endParaRPr lang="en-US" altLang="en-US" sz="900" dirty="0"/>
          </a:p>
          <a:p>
            <a:pPr marL="12700" algn="l" rtl="0" eaLnBrk="0">
              <a:lnSpc>
                <a:spcPts val="950"/>
              </a:lnSpc>
              <a:spcBef>
                <a:spcPts val="0"/>
              </a:spcBef>
            </a:pPr>
            <a:r>
              <a:rPr sz="600" kern="0" spc="70" dirty="0">
                <a:solidFill>
                  <a:srgbClr val="D9D9D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Student entrep</a:t>
            </a:r>
            <a:r>
              <a:rPr sz="600" kern="0" spc="60" dirty="0">
                <a:solidFill>
                  <a:srgbClr val="D9D9D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reneurship institution</a:t>
            </a:r>
            <a:endParaRPr lang="en-US" altLang="en-US" sz="600" dirty="0"/>
          </a:p>
        </p:txBody>
      </p:sp>
      <p:sp>
        <p:nvSpPr>
          <p:cNvPr id="112" name="textbox 112"/>
          <p:cNvSpPr/>
          <p:nvPr/>
        </p:nvSpPr>
        <p:spPr>
          <a:xfrm>
            <a:off x="7031448" y="2738710"/>
            <a:ext cx="1531619" cy="413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39065" algn="l" rtl="0" eaLnBrk="0">
              <a:lnSpc>
                <a:spcPct val="91000"/>
              </a:lnSpc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厂房</a:t>
            </a:r>
            <a:endParaRPr lang="en-US" altLang="en-US" sz="1400" dirty="0"/>
          </a:p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12700" algn="l" rtl="0" eaLnBrk="0">
              <a:lnSpc>
                <a:spcPts val="950"/>
              </a:lnSpc>
              <a:spcBef>
                <a:spcPts val="0"/>
              </a:spcBef>
            </a:pPr>
            <a:r>
              <a:rPr sz="600" kern="0" spc="70" dirty="0">
                <a:solidFill>
                  <a:srgbClr val="D9D9D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Student entrep</a:t>
            </a:r>
            <a:r>
              <a:rPr sz="600" kern="0" spc="60" dirty="0">
                <a:solidFill>
                  <a:srgbClr val="D9D9D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reneurship institution</a:t>
            </a:r>
            <a:endParaRPr lang="en-US" altLang="en-US" sz="600" dirty="0"/>
          </a:p>
        </p:txBody>
      </p:sp>
      <p:sp>
        <p:nvSpPr>
          <p:cNvPr id="114" name="textbox 114"/>
          <p:cNvSpPr/>
          <p:nvPr/>
        </p:nvSpPr>
        <p:spPr>
          <a:xfrm>
            <a:off x="501802" y="739850"/>
            <a:ext cx="182054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375"/>
              </a:lnSpc>
            </a:pPr>
            <a:r>
              <a:rPr sz="17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</a:t>
            </a:r>
            <a:r>
              <a:rPr sz="1700" b="1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可分割销售</a:t>
            </a:r>
            <a:endParaRPr lang="en-US" altLang="en-US" sz="1700" dirty="0"/>
          </a:p>
        </p:txBody>
      </p:sp>
      <p:sp>
        <p:nvSpPr>
          <p:cNvPr id="116" name="textbox 116"/>
          <p:cNvSpPr/>
          <p:nvPr/>
        </p:nvSpPr>
        <p:spPr>
          <a:xfrm>
            <a:off x="5131896" y="2724537"/>
            <a:ext cx="1328419" cy="4368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研发用房</a:t>
            </a:r>
            <a:endParaRPr lang="en-US" altLang="en-US" sz="1400" dirty="0"/>
          </a:p>
          <a:p>
            <a:pPr algn="l" rtl="0" eaLnBrk="0">
              <a:lnSpc>
                <a:spcPct val="105000"/>
              </a:lnSpc>
            </a:pPr>
            <a:endParaRPr lang="en-US" altLang="en-US" sz="600" dirty="0"/>
          </a:p>
          <a:p>
            <a:pPr marL="12700" algn="l" rtl="0" eaLnBrk="0">
              <a:lnSpc>
                <a:spcPts val="950"/>
              </a:lnSpc>
              <a:spcBef>
                <a:spcPts val="0"/>
              </a:spcBef>
            </a:pPr>
            <a:r>
              <a:rPr sz="600" kern="0" spc="70" dirty="0">
                <a:solidFill>
                  <a:srgbClr val="D9D9D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university-industr</a:t>
            </a:r>
            <a:r>
              <a:rPr sz="600" kern="0" spc="60" dirty="0">
                <a:solidFill>
                  <a:srgbClr val="D9D9D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 cooperation</a:t>
            </a:r>
            <a:endParaRPr lang="en-US" altLang="en-US" sz="600" dirty="0"/>
          </a:p>
        </p:txBody>
      </p:sp>
      <p:sp>
        <p:nvSpPr>
          <p:cNvPr id="118" name="textbox 118"/>
          <p:cNvSpPr/>
          <p:nvPr/>
        </p:nvSpPr>
        <p:spPr>
          <a:xfrm>
            <a:off x="3255659" y="2703316"/>
            <a:ext cx="789940" cy="422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8415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物流建筑</a:t>
            </a:r>
            <a:endParaRPr lang="en-US" altLang="en-US" sz="1400" dirty="0"/>
          </a:p>
          <a:p>
            <a:pPr algn="l" rtl="0" eaLnBrk="0">
              <a:lnSpc>
                <a:spcPct val="107000"/>
              </a:lnSpc>
            </a:pPr>
            <a:endParaRPr lang="en-US" altLang="en-US" sz="500" dirty="0"/>
          </a:p>
          <a:p>
            <a:pPr marL="12700" algn="l" rtl="0" eaLnBrk="0">
              <a:lnSpc>
                <a:spcPts val="950"/>
              </a:lnSpc>
              <a:spcBef>
                <a:spcPts val="0"/>
              </a:spcBef>
            </a:pPr>
            <a:r>
              <a:rPr sz="600" kern="0" spc="80" dirty="0">
                <a:solidFill>
                  <a:srgbClr val="D9D9D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Incubator s</a:t>
            </a:r>
            <a:r>
              <a:rPr sz="600" kern="0" spc="70" dirty="0">
                <a:solidFill>
                  <a:srgbClr val="D9D9D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upport</a:t>
            </a:r>
            <a:endParaRPr lang="en-US" altLang="en-US" sz="600" dirty="0"/>
          </a:p>
        </p:txBody>
      </p:sp>
      <p:pic>
        <p:nvPicPr>
          <p:cNvPr id="120" name="picture 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851904" y="2755391"/>
            <a:ext cx="259080" cy="333755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844795" y="2720339"/>
            <a:ext cx="259079" cy="333755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858511" y="3424427"/>
            <a:ext cx="259079" cy="333755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62000" y="3360419"/>
            <a:ext cx="259080" cy="329183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2909316" y="2700527"/>
            <a:ext cx="259079" cy="3276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30"/>
          <p:cNvSpPr/>
          <p:nvPr/>
        </p:nvSpPr>
        <p:spPr>
          <a:xfrm>
            <a:off x="346633" y="653491"/>
            <a:ext cx="8376284" cy="17418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76225" algn="l" rtl="0" eaLnBrk="0">
              <a:lnSpc>
                <a:spcPts val="2375"/>
              </a:lnSpc>
            </a:pPr>
            <a:r>
              <a:rPr sz="17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（二）建设标准高</a:t>
            </a:r>
            <a:endParaRPr lang="en-US" altLang="en-US" sz="1700" dirty="0"/>
          </a:p>
          <a:p>
            <a:pPr marL="12700" algn="l" rtl="0" eaLnBrk="0">
              <a:lnSpc>
                <a:spcPct val="118000"/>
              </a:lnSpc>
              <a:spcBef>
                <a:spcPts val="975"/>
              </a:spcBef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基础标准：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严格依据《工业区块线管理规定》、《建筑设计标准与准则》等市、</a:t>
            </a:r>
            <a:r>
              <a:rPr sz="12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区相关规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范标准要求落实。                            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个性化定制：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确有定制化需求的企业可提前签订《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产业用房定制协议书》</a:t>
            </a:r>
            <a:r>
              <a:rPr sz="12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，明确建设标准与需求。</a:t>
            </a:r>
            <a:endParaRPr lang="en-US" altLang="en-US" sz="1200" dirty="0"/>
          </a:p>
          <a:p>
            <a:pPr marL="13335" indent="-635" algn="l" rtl="0" eaLnBrk="0">
              <a:lnSpc>
                <a:spcPct val="116000"/>
              </a:lnSpc>
              <a:spcBef>
                <a:spcPts val="80"/>
              </a:spcBef>
            </a:pP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探索高标准厂房”深圳标准”：</a:t>
            </a:r>
            <a:r>
              <a:rPr sz="1200" b="1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目前特区建工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在市工信局的牵头指导和市国资委的全力支持下主动承担《深圳市优质产业空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间设计技术指引》编制工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</a:t>
            </a:r>
            <a:r>
              <a:rPr sz="12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，针对市工信局20大战略性新兴产业集群代表性企业展开调研</a:t>
            </a:r>
            <a:r>
              <a:rPr sz="12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，先后调研走访代表性企业129家，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组织了9次行业研讨会</a:t>
            </a:r>
            <a:r>
              <a:rPr sz="12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未来将通过优质产业空间供给模式按照《深圳市优质产业空间设计技术指引》的要求建设一批高标准 </a:t>
            </a:r>
            <a:r>
              <a:rPr sz="1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厂房</a:t>
            </a:r>
            <a:r>
              <a:rPr sz="1200" b="1" kern="0" spc="-2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，推动“工业上楼”</a:t>
            </a:r>
            <a:r>
              <a:rPr sz="1200" b="1" kern="0" spc="-2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，探索高标准</a:t>
            </a:r>
            <a:r>
              <a:rPr sz="1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厂房“深圳标准”。</a:t>
            </a:r>
            <a:endParaRPr lang="en-US" altLang="en-US" sz="1200" dirty="0"/>
          </a:p>
        </p:txBody>
      </p:sp>
      <p:graphicFrame>
        <p:nvGraphicFramePr>
          <p:cNvPr id="132" name="table 132"/>
          <p:cNvGraphicFramePr>
            <a:graphicFrameLocks noGrp="1"/>
          </p:cNvGraphicFramePr>
          <p:nvPr/>
        </p:nvGraphicFramePr>
        <p:xfrm>
          <a:off x="887095" y="3799204"/>
          <a:ext cx="3790315" cy="1010919"/>
        </p:xfrm>
        <a:graphic>
          <a:graphicData uri="http://schemas.openxmlformats.org/drawingml/2006/table">
            <a:tbl>
              <a:tblPr/>
              <a:tblGrid>
                <a:gridCol w="1310005"/>
                <a:gridCol w="2480310"/>
              </a:tblGrid>
              <a:tr h="10109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88595" algn="l" rtl="0" eaLnBrk="0">
                        <a:lnSpc>
                          <a:spcPct val="96000"/>
                        </a:lnSpc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高标准厂房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AB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B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600" dirty="0"/>
                    </a:p>
                    <a:p>
                      <a:pPr marL="144145" algn="l" rtl="0" eaLnBrk="0">
                        <a:lnSpc>
                          <a:spcPct val="108000"/>
                        </a:lnSpc>
                        <a:spcBef>
                          <a:spcPts val="5"/>
                        </a:spcBef>
                      </a:pPr>
                      <a:r>
                        <a:rPr sz="900" b="1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层高   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首层层高8米</a:t>
                      </a:r>
                      <a:r>
                        <a:rPr sz="900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，2-4层层</a:t>
                      </a:r>
                      <a:r>
                        <a:rPr sz="9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高5.4米，</a:t>
                      </a:r>
                      <a:r>
                        <a:rPr sz="900" kern="0" spc="-1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5层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及以上层高4.5米</a:t>
                      </a:r>
                      <a:endParaRPr lang="en-US" altLang="en-US" sz="9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1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52400" indent="-8890" algn="l" rtl="0" eaLnBrk="0">
                        <a:lnSpc>
                          <a:spcPct val="116000"/>
                        </a:lnSpc>
                      </a:pPr>
                      <a:r>
                        <a:rPr sz="9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荷载   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首层荷载2T/㎡ ，2-4层荷载1.2</a:t>
                      </a:r>
                      <a:r>
                        <a:rPr sz="9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T/㎡，   </a:t>
                      </a:r>
                      <a:r>
                        <a:rPr sz="9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5层以上荷载800kg/㎡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AB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B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pic>
        <p:nvPicPr>
          <p:cNvPr id="134" name="picture 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87521" y="4412737"/>
            <a:ext cx="35095" cy="85479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83722" y="3917437"/>
            <a:ext cx="35095" cy="85479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98691" y="2666047"/>
            <a:ext cx="2343506" cy="1279207"/>
          </a:xfrm>
          <a:prstGeom prst="rect">
            <a:avLst/>
          </a:prstGeom>
        </p:spPr>
      </p:pic>
      <p:graphicFrame>
        <p:nvGraphicFramePr>
          <p:cNvPr id="140" name="table 140"/>
          <p:cNvGraphicFramePr>
            <a:graphicFrameLocks noGrp="1"/>
          </p:cNvGraphicFramePr>
          <p:nvPr/>
        </p:nvGraphicFramePr>
        <p:xfrm>
          <a:off x="3107258" y="2590634"/>
          <a:ext cx="2690495" cy="1010919"/>
        </p:xfrm>
        <a:graphic>
          <a:graphicData uri="http://schemas.openxmlformats.org/drawingml/2006/table">
            <a:tbl>
              <a:tblPr/>
              <a:tblGrid>
                <a:gridCol w="965200"/>
                <a:gridCol w="1725295"/>
              </a:tblGrid>
              <a:tr h="10109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99695" algn="l" rtl="0" eaLnBrk="0">
                        <a:lnSpc>
                          <a:spcPct val="95000"/>
                        </a:lnSpc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研发用房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AB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B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97155" indent="-3810" algn="l" rtl="0" eaLnBrk="0">
                        <a:lnSpc>
                          <a:spcPct val="108000"/>
                        </a:lnSpc>
                      </a:pPr>
                      <a:r>
                        <a:rPr sz="9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层高</a:t>
                      </a:r>
                      <a:r>
                        <a:rPr sz="9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首层层高6米</a:t>
                      </a:r>
                      <a:r>
                        <a:rPr sz="900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，二层及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以上层高4.5米</a:t>
                      </a:r>
                      <a:endParaRPr lang="en-US" altLang="en-US" sz="9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1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93980" indent="-1905" algn="l" rtl="0" eaLnBrk="0">
                        <a:lnSpc>
                          <a:spcPct val="116000"/>
                        </a:lnSpc>
                      </a:pPr>
                      <a:r>
                        <a:rPr sz="9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荷载</a:t>
                      </a:r>
                      <a:r>
                        <a:rPr sz="9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首层荷载800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kg</a:t>
                      </a: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/㎡</a:t>
                      </a:r>
                      <a:r>
                        <a:rPr sz="900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二层及以上荷载650</a:t>
                      </a:r>
                      <a:r>
                        <a:rPr sz="9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kg/㎡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AB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B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B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pic>
        <p:nvPicPr>
          <p:cNvPr id="142" name="picture 1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424576" y="3281688"/>
            <a:ext cx="35095" cy="69198"/>
          </a:xfrm>
          <a:prstGeom prst="rect">
            <a:avLst/>
          </a:prstGeom>
        </p:spPr>
      </p:pic>
      <p:pic>
        <p:nvPicPr>
          <p:cNvPr id="144" name="picture 1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7442" y="2786388"/>
            <a:ext cx="35095" cy="69198"/>
          </a:xfrm>
          <a:prstGeom prst="rect">
            <a:avLst/>
          </a:prstGeom>
        </p:spPr>
      </p:pic>
      <p:sp>
        <p:nvSpPr>
          <p:cNvPr id="146" name="textbox 146"/>
          <p:cNvSpPr/>
          <p:nvPr/>
        </p:nvSpPr>
        <p:spPr>
          <a:xfrm>
            <a:off x="6472948" y="4110991"/>
            <a:ext cx="1682750" cy="8451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339090" algn="l" rtl="0" eaLnBrk="0">
              <a:lnSpc>
                <a:spcPct val="99000"/>
              </a:lnSpc>
            </a:pPr>
            <a:r>
              <a:rPr sz="1600" kern="0" spc="60" dirty="0">
                <a:solidFill>
                  <a:srgbClr val="05050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个性化定制</a:t>
            </a:r>
            <a:endParaRPr lang="en-US" altLang="en-US" sz="1600" dirty="0"/>
          </a:p>
          <a:p>
            <a:pPr algn="l" rtl="0" eaLnBrk="0">
              <a:lnSpc>
                <a:spcPct val="124000"/>
              </a:lnSpc>
            </a:pPr>
            <a:endParaRPr lang="en-US" altLang="en-US" sz="400" dirty="0"/>
          </a:p>
          <a:p>
            <a:pPr marL="12700" indent="62230" algn="l" rtl="0" eaLnBrk="0">
              <a:lnSpc>
                <a:spcPct val="122000"/>
              </a:lnSpc>
              <a:spcBef>
                <a:spcPts val="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【层高、荷载、标准层面积、机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 备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梯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调、……】</a:t>
            </a:r>
            <a:endParaRPr lang="en-US" altLang="en-US" sz="900" dirty="0"/>
          </a:p>
        </p:txBody>
      </p:sp>
      <p:pic>
        <p:nvPicPr>
          <p:cNvPr id="148" name="picture 1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993391" y="2596895"/>
            <a:ext cx="981455" cy="998220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806695" y="3805428"/>
            <a:ext cx="981455" cy="998219"/>
          </a:xfrm>
          <a:prstGeom prst="rect">
            <a:avLst/>
          </a:prstGeom>
        </p:spPr>
      </p:pic>
      <p:sp>
        <p:nvSpPr>
          <p:cNvPr id="152" name="textbox 152"/>
          <p:cNvSpPr/>
          <p:nvPr/>
        </p:nvSpPr>
        <p:spPr>
          <a:xfrm>
            <a:off x="694969" y="260629"/>
            <a:ext cx="1390650" cy="2724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700" b="1" kern="0" spc="6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</a:t>
            </a:r>
            <a:r>
              <a:rPr sz="1700" b="1" kern="0" spc="-34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6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模式优势</a:t>
            </a:r>
            <a:endParaRPr lang="en-US" altLang="en-US" sz="1700" dirty="0"/>
          </a:p>
        </p:txBody>
      </p:sp>
      <p:sp>
        <p:nvSpPr>
          <p:cNvPr id="154" name="path"/>
          <p:cNvSpPr/>
          <p:nvPr/>
        </p:nvSpPr>
        <p:spPr>
          <a:xfrm>
            <a:off x="231648" y="260603"/>
            <a:ext cx="388619" cy="347472"/>
          </a:xfrm>
          <a:custGeom>
            <a:avLst/>
            <a:gdLst/>
            <a:ahLst/>
            <a:cxnLst/>
            <a:rect l="0" t="0" r="0" b="0"/>
            <a:pathLst>
              <a:path w="611" h="547">
                <a:moveTo>
                  <a:pt x="0" y="0"/>
                </a:moveTo>
                <a:lnTo>
                  <a:pt x="477" y="0"/>
                </a:lnTo>
                <a:lnTo>
                  <a:pt x="611" y="273"/>
                </a:lnTo>
                <a:lnTo>
                  <a:pt x="477" y="547"/>
                </a:lnTo>
                <a:lnTo>
                  <a:pt x="0" y="547"/>
                </a:lnTo>
                <a:lnTo>
                  <a:pt x="0" y="0"/>
                </a:lnTo>
              </a:path>
            </a:pathLst>
          </a:custGeom>
          <a:solidFill>
            <a:srgbClr val="E9171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6" name="picture 1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85800" y="621665"/>
            <a:ext cx="8262619" cy="7619"/>
          </a:xfrm>
          <a:prstGeom prst="rect">
            <a:avLst/>
          </a:prstGeom>
        </p:spPr>
      </p:pic>
      <p:sp>
        <p:nvSpPr>
          <p:cNvPr id="158" name="textbox 158"/>
          <p:cNvSpPr/>
          <p:nvPr/>
        </p:nvSpPr>
        <p:spPr>
          <a:xfrm>
            <a:off x="5920705" y="3603956"/>
            <a:ext cx="299084" cy="313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260"/>
              </a:lnSpc>
            </a:pPr>
            <a:r>
              <a:rPr sz="1700" b="1" kern="0" spc="8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 rot="21600000">
            <a:off x="2318715" y="1932939"/>
            <a:ext cx="2020874" cy="817245"/>
            <a:chOff x="0" y="0"/>
            <a:chExt cx="2020874" cy="817245"/>
          </a:xfrm>
        </p:grpSpPr>
        <p:pic>
          <p:nvPicPr>
            <p:cNvPr id="160" name="picture 16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2020874" cy="817245"/>
            </a:xfrm>
            <a:prstGeom prst="rect">
              <a:avLst/>
            </a:prstGeom>
          </p:spPr>
        </p:pic>
        <p:sp>
          <p:nvSpPr>
            <p:cNvPr id="162" name="textbox 162"/>
            <p:cNvSpPr/>
            <p:nvPr/>
          </p:nvSpPr>
          <p:spPr>
            <a:xfrm>
              <a:off x="-12700" y="-12700"/>
              <a:ext cx="2046604" cy="8432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300355" algn="l" rtl="0" eaLnBrk="0">
                <a:lnSpc>
                  <a:spcPct val="79000"/>
                </a:lnSpc>
              </a:pPr>
              <a:r>
                <a:rPr sz="9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土地</a:t>
              </a:r>
              <a:endParaRPr lang="en-US" altLang="en-US" sz="900" dirty="0"/>
            </a:p>
            <a:p>
              <a:pPr marL="299720" algn="l" rtl="0" eaLnBrk="0">
                <a:lnSpc>
                  <a:spcPts val="1105"/>
                </a:lnSpc>
              </a:pPr>
              <a:r>
                <a:rPr sz="9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成本</a:t>
              </a:r>
              <a:endParaRPr lang="en-US" altLang="en-US" sz="900" dirty="0"/>
            </a:p>
          </p:txBody>
        </p:sp>
      </p:grpSp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8576" y="1991029"/>
            <a:ext cx="2940380" cy="2828150"/>
          </a:xfrm>
          <a:prstGeom prst="rect">
            <a:avLst/>
          </a:prstGeom>
        </p:spPr>
      </p:pic>
      <p:sp>
        <p:nvSpPr>
          <p:cNvPr id="166" name="textbox 166"/>
          <p:cNvSpPr/>
          <p:nvPr/>
        </p:nvSpPr>
        <p:spPr>
          <a:xfrm>
            <a:off x="4395487" y="1834216"/>
            <a:ext cx="4311015" cy="10306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900" kern="0" spc="60" dirty="0">
                <a:solidFill>
                  <a:srgbClr val="9B0D1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周边市场价格的30%-50%</a:t>
            </a:r>
            <a:endParaRPr lang="en-US" altLang="en-US" sz="1900" dirty="0"/>
          </a:p>
          <a:p>
            <a:pPr algn="l" rtl="0" eaLnBrk="0">
              <a:lnSpc>
                <a:spcPct val="103000"/>
              </a:lnSpc>
            </a:pPr>
            <a:endParaRPr lang="en-US" altLang="en-US" sz="700" dirty="0"/>
          </a:p>
          <a:p>
            <a:pPr marL="48260" indent="369570" algn="l" rtl="0" eaLnBrk="0">
              <a:lnSpc>
                <a:spcPct val="120000"/>
              </a:lnSpc>
              <a:spcBef>
                <a:spcPts val="5"/>
              </a:spcBef>
            </a:pPr>
            <a:r>
              <a:rPr sz="11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经对首批试点用地初步测算</a:t>
            </a:r>
            <a:r>
              <a:rPr sz="1100" b="1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1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试点项目销售价格约为周边市场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价格的30%-50%</a:t>
            </a:r>
            <a:r>
              <a:rPr sz="1100" b="1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，以龙岗试点项目为例</a:t>
            </a:r>
            <a:r>
              <a:rPr sz="1100" b="1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，分别对周边研发用房和厂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房市场价进行对比</a:t>
            </a:r>
            <a:endParaRPr lang="en-US" altLang="en-US" sz="1100" dirty="0"/>
          </a:p>
        </p:txBody>
      </p:sp>
      <p:sp>
        <p:nvSpPr>
          <p:cNvPr id="168" name="textbox 168"/>
          <p:cNvSpPr/>
          <p:nvPr/>
        </p:nvSpPr>
        <p:spPr>
          <a:xfrm>
            <a:off x="574827" y="670000"/>
            <a:ext cx="4425315" cy="9359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3825" algn="l" rtl="0" eaLnBrk="0">
              <a:lnSpc>
                <a:spcPts val="2375"/>
              </a:lnSpc>
            </a:pPr>
            <a:r>
              <a:rPr sz="1700" b="1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</a:t>
            </a:r>
            <a:r>
              <a:rPr sz="1700" b="1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价格优惠</a:t>
            </a:r>
            <a:endParaRPr lang="en-US" altLang="en-US" sz="1700" dirty="0"/>
          </a:p>
          <a:p>
            <a:pPr marL="41275" algn="l" rtl="0" eaLnBrk="0">
              <a:lnSpc>
                <a:spcPct val="88000"/>
              </a:lnSpc>
              <a:spcBef>
                <a:spcPts val="720"/>
              </a:spcBef>
            </a:pPr>
            <a:r>
              <a:rPr sz="1500" b="1" kern="0" spc="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低成本开发+高质量建设+准成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本提供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的供给模式</a:t>
            </a:r>
            <a:endParaRPr lang="en-US" altLang="en-US" sz="1500" dirty="0"/>
          </a:p>
          <a:p>
            <a:pPr marL="41275" algn="l" rtl="0" eaLnBrk="0">
              <a:lnSpc>
                <a:spcPts val="2495"/>
              </a:lnSpc>
            </a:pPr>
            <a:r>
              <a:rPr sz="15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</a:t>
            </a:r>
            <a:r>
              <a:rPr sz="1500" b="1" kern="0" spc="100" dirty="0">
                <a:solidFill>
                  <a:srgbClr val="D3161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“总成本+微利”</a:t>
            </a:r>
            <a:r>
              <a:rPr sz="15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的方式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确定销售价格</a:t>
            </a:r>
            <a:endParaRPr lang="en-US" altLang="en-US" sz="1500" dirty="0"/>
          </a:p>
        </p:txBody>
      </p:sp>
      <p:sp>
        <p:nvSpPr>
          <p:cNvPr id="170" name="textbox 170"/>
          <p:cNvSpPr/>
          <p:nvPr/>
        </p:nvSpPr>
        <p:spPr>
          <a:xfrm>
            <a:off x="218948" y="247903"/>
            <a:ext cx="8742680" cy="4070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7000"/>
              </a:lnSpc>
            </a:pPr>
            <a:endParaRPr lang="en-US" altLang="en-US" sz="200" dirty="0"/>
          </a:p>
          <a:p>
            <a:pPr marL="400685" algn="l" rtl="0" eaLnBrk="0">
              <a:lnSpc>
                <a:spcPct val="95000"/>
              </a:lnSpc>
              <a:spcBef>
                <a:spcPts val="0"/>
              </a:spcBef>
              <a:tabLst>
                <a:tab pos="466725" algn="l"/>
                <a:tab pos="8728710" algn="l"/>
              </a:tabLst>
            </a:pPr>
            <a:r>
              <a:rPr sz="1700" kern="0" spc="0" dirty="0">
                <a:solidFill>
                  <a:srgbClr val="26242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700" b="1" u="sng" kern="0" spc="31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u="sng" kern="0" spc="6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</a:t>
            </a:r>
            <a:r>
              <a:rPr sz="1700" b="1" u="sng" kern="0" spc="-39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u="sng" kern="0" spc="6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模式优势</a:t>
            </a:r>
            <a:r>
              <a:rPr sz="1700" b="1" u="sng" kern="0" spc="0" dirty="0">
                <a:solidFill>
                  <a:srgbClr val="262425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1700" dirty="0"/>
          </a:p>
        </p:txBody>
      </p:sp>
      <p:sp>
        <p:nvSpPr>
          <p:cNvPr id="172" name="path"/>
          <p:cNvSpPr/>
          <p:nvPr/>
        </p:nvSpPr>
        <p:spPr>
          <a:xfrm>
            <a:off x="231648" y="260603"/>
            <a:ext cx="388619" cy="347472"/>
          </a:xfrm>
          <a:custGeom>
            <a:avLst/>
            <a:gdLst/>
            <a:ahLst/>
            <a:cxnLst/>
            <a:rect l="0" t="0" r="0" b="0"/>
            <a:pathLst>
              <a:path w="611" h="547">
                <a:moveTo>
                  <a:pt x="0" y="0"/>
                </a:moveTo>
                <a:lnTo>
                  <a:pt x="477" y="0"/>
                </a:lnTo>
                <a:lnTo>
                  <a:pt x="611" y="273"/>
                </a:lnTo>
                <a:lnTo>
                  <a:pt x="477" y="547"/>
                </a:lnTo>
                <a:lnTo>
                  <a:pt x="0" y="547"/>
                </a:lnTo>
                <a:lnTo>
                  <a:pt x="0" y="0"/>
                </a:lnTo>
              </a:path>
            </a:pathLst>
          </a:custGeom>
          <a:solidFill>
            <a:srgbClr val="E9171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7748522" y="3281005"/>
            <a:ext cx="312166" cy="1566292"/>
            <a:chOff x="0" y="0"/>
            <a:chExt cx="312166" cy="1566292"/>
          </a:xfrm>
        </p:grpSpPr>
        <p:sp>
          <p:nvSpPr>
            <p:cNvPr id="174" name="rect"/>
            <p:cNvSpPr/>
            <p:nvPr/>
          </p:nvSpPr>
          <p:spPr>
            <a:xfrm>
              <a:off x="29263" y="90883"/>
              <a:ext cx="258826" cy="1475409"/>
            </a:xfrm>
            <a:prstGeom prst="rect">
              <a:avLst/>
            </a:prstGeom>
            <a:solidFill>
              <a:srgbClr val="BFBFB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6" name="textbox 176"/>
            <p:cNvSpPr/>
            <p:nvPr/>
          </p:nvSpPr>
          <p:spPr>
            <a:xfrm>
              <a:off x="-10738" y="424220"/>
              <a:ext cx="300990" cy="942975"/>
            </a:xfrm>
            <a:prstGeom prst="rect">
              <a:avLst/>
            </a:prstGeom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lang="en-US" altLang="en-US" sz="100" dirty="0"/>
            </a:p>
            <a:p>
              <a:pPr marL="165100" indent="-152400" algn="l" rtl="0" eaLnBrk="0">
                <a:lnSpc>
                  <a:spcPct val="111000"/>
                </a:lnSpc>
              </a:pPr>
              <a:r>
                <a:rPr sz="8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罗湖清水河智丰大厦 </a:t>
              </a:r>
              <a:r>
                <a:rPr sz="8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（仓储用地）</a:t>
              </a:r>
              <a:endParaRPr lang="en-US" altLang="en-US" sz="800"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21600000">
            <a:off x="5669279" y="3289894"/>
            <a:ext cx="284988" cy="1586904"/>
            <a:chOff x="0" y="0"/>
            <a:chExt cx="284988" cy="1586904"/>
          </a:xfrm>
        </p:grpSpPr>
        <p:sp>
          <p:nvSpPr>
            <p:cNvPr id="178" name="rect"/>
            <p:cNvSpPr/>
            <p:nvPr/>
          </p:nvSpPr>
          <p:spPr>
            <a:xfrm>
              <a:off x="0" y="117768"/>
              <a:ext cx="284988" cy="1469135"/>
            </a:xfrm>
            <a:prstGeom prst="rect">
              <a:avLst/>
            </a:prstGeom>
            <a:solidFill>
              <a:srgbClr val="BFBFB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0" name="textbox 180"/>
            <p:cNvSpPr/>
            <p:nvPr/>
          </p:nvSpPr>
          <p:spPr>
            <a:xfrm>
              <a:off x="67349" y="633135"/>
              <a:ext cx="171450" cy="636905"/>
            </a:xfrm>
            <a:prstGeom prst="rect">
              <a:avLst/>
            </a:prstGeom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ts val="1150"/>
                </a:lnSpc>
              </a:pPr>
              <a:r>
                <a:rPr sz="8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坂田天安云谷</a:t>
              </a:r>
              <a:endParaRPr lang="en-US" altLang="en-US" sz="800"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21600000">
            <a:off x="5308091" y="3331170"/>
            <a:ext cx="284988" cy="1550202"/>
            <a:chOff x="0" y="0"/>
            <a:chExt cx="284988" cy="1550202"/>
          </a:xfrm>
        </p:grpSpPr>
        <p:sp>
          <p:nvSpPr>
            <p:cNvPr id="182" name="rect"/>
            <p:cNvSpPr/>
            <p:nvPr/>
          </p:nvSpPr>
          <p:spPr>
            <a:xfrm>
              <a:off x="0" y="161837"/>
              <a:ext cx="284988" cy="1388364"/>
            </a:xfrm>
            <a:prstGeom prst="rect">
              <a:avLst/>
            </a:prstGeom>
            <a:solidFill>
              <a:srgbClr val="BFBFB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4" name="textbox 184"/>
            <p:cNvSpPr/>
            <p:nvPr/>
          </p:nvSpPr>
          <p:spPr>
            <a:xfrm>
              <a:off x="49442" y="643929"/>
              <a:ext cx="171450" cy="535305"/>
            </a:xfrm>
            <a:prstGeom prst="rect">
              <a:avLst/>
            </a:prstGeom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ts val="1150"/>
                </a:lnSpc>
              </a:pPr>
              <a:r>
                <a:rPr sz="8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平湖康利城</a:t>
              </a:r>
              <a:endParaRPr lang="en-US" altLang="en-US" sz="800" dirty="0"/>
            </a:p>
          </p:txBody>
        </p:sp>
      </p:grpSp>
      <p:grpSp>
        <p:nvGrpSpPr>
          <p:cNvPr id="24" name="group 24"/>
          <p:cNvGrpSpPr/>
          <p:nvPr/>
        </p:nvGrpSpPr>
        <p:grpSpPr>
          <a:xfrm rot="21600000">
            <a:off x="4908803" y="3472774"/>
            <a:ext cx="284988" cy="1408596"/>
            <a:chOff x="0" y="0"/>
            <a:chExt cx="284988" cy="1408596"/>
          </a:xfrm>
        </p:grpSpPr>
        <p:sp>
          <p:nvSpPr>
            <p:cNvPr id="186" name="rect"/>
            <p:cNvSpPr/>
            <p:nvPr/>
          </p:nvSpPr>
          <p:spPr>
            <a:xfrm>
              <a:off x="0" y="108624"/>
              <a:ext cx="284988" cy="1299971"/>
            </a:xfrm>
            <a:prstGeom prst="rect">
              <a:avLst/>
            </a:prstGeom>
            <a:solidFill>
              <a:srgbClr val="BFBFB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8" name="textbox 188"/>
            <p:cNvSpPr/>
            <p:nvPr/>
          </p:nvSpPr>
          <p:spPr>
            <a:xfrm>
              <a:off x="58205" y="348019"/>
              <a:ext cx="171450" cy="840105"/>
            </a:xfrm>
            <a:prstGeom prst="rect">
              <a:avLst/>
            </a:prstGeom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ts val="1150"/>
                </a:lnSpc>
              </a:pPr>
              <a:r>
                <a:rPr sz="8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龙岗恒明智汇广场</a:t>
              </a:r>
              <a:endParaRPr lang="en-US" altLang="en-US" sz="800" dirty="0"/>
            </a:p>
          </p:txBody>
        </p:sp>
      </p:grpSp>
      <p:grpSp>
        <p:nvGrpSpPr>
          <p:cNvPr id="26" name="group 26"/>
          <p:cNvGrpSpPr/>
          <p:nvPr/>
        </p:nvGrpSpPr>
        <p:grpSpPr>
          <a:xfrm rot="21600000">
            <a:off x="8153439" y="3538815"/>
            <a:ext cx="271411" cy="1308483"/>
            <a:chOff x="0" y="0"/>
            <a:chExt cx="271411" cy="1308483"/>
          </a:xfrm>
        </p:grpSpPr>
        <p:sp>
          <p:nvSpPr>
            <p:cNvPr id="190" name="rect"/>
            <p:cNvSpPr/>
            <p:nvPr/>
          </p:nvSpPr>
          <p:spPr>
            <a:xfrm>
              <a:off x="12585" y="106606"/>
              <a:ext cx="258826" cy="1201877"/>
            </a:xfrm>
            <a:prstGeom prst="rect">
              <a:avLst/>
            </a:prstGeom>
            <a:solidFill>
              <a:srgbClr val="BFBFB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2" name="textbox 192"/>
            <p:cNvSpPr/>
            <p:nvPr/>
          </p:nvSpPr>
          <p:spPr>
            <a:xfrm>
              <a:off x="-23274" y="405805"/>
              <a:ext cx="304165" cy="638175"/>
            </a:xfrm>
            <a:prstGeom prst="rect">
              <a:avLst/>
            </a:prstGeom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marL="12700" indent="101600" algn="l" rtl="0" eaLnBrk="0">
                <a:lnSpc>
                  <a:spcPct val="112000"/>
                </a:lnSpc>
              </a:pPr>
              <a:r>
                <a:rPr sz="8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宝安石岩</a:t>
              </a:r>
              <a:r>
                <a:rPr sz="8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8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海谷科技大厦</a:t>
              </a:r>
              <a:endParaRPr lang="en-US" altLang="en-US" sz="800" dirty="0"/>
            </a:p>
          </p:txBody>
        </p:sp>
      </p:grpSp>
      <p:grpSp>
        <p:nvGrpSpPr>
          <p:cNvPr id="28" name="group 28"/>
          <p:cNvGrpSpPr/>
          <p:nvPr/>
        </p:nvGrpSpPr>
        <p:grpSpPr>
          <a:xfrm rot="21600000">
            <a:off x="4500371" y="3728044"/>
            <a:ext cx="306323" cy="1153327"/>
            <a:chOff x="0" y="0"/>
            <a:chExt cx="306323" cy="1153327"/>
          </a:xfrm>
        </p:grpSpPr>
        <p:sp>
          <p:nvSpPr>
            <p:cNvPr id="194" name="rect"/>
            <p:cNvSpPr/>
            <p:nvPr/>
          </p:nvSpPr>
          <p:spPr>
            <a:xfrm>
              <a:off x="0" y="135295"/>
              <a:ext cx="306323" cy="1018031"/>
            </a:xfrm>
            <a:prstGeom prst="rect">
              <a:avLst/>
            </a:prstGeom>
            <a:solidFill>
              <a:srgbClr val="BFBFB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6" name="textbox 196"/>
            <p:cNvSpPr/>
            <p:nvPr/>
          </p:nvSpPr>
          <p:spPr>
            <a:xfrm>
              <a:off x="59602" y="241340"/>
              <a:ext cx="171450" cy="840105"/>
            </a:xfrm>
            <a:prstGeom prst="rect">
              <a:avLst/>
            </a:prstGeom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ts val="1150"/>
                </a:lnSpc>
              </a:pPr>
              <a:r>
                <a:rPr sz="8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龙岗仁恒梦创广场</a:t>
              </a:r>
              <a:endParaRPr lang="en-US" altLang="en-US" sz="800" dirty="0"/>
            </a:p>
          </p:txBody>
        </p:sp>
      </p:grpSp>
      <p:grpSp>
        <p:nvGrpSpPr>
          <p:cNvPr id="30" name="group 30"/>
          <p:cNvGrpSpPr/>
          <p:nvPr/>
        </p:nvGrpSpPr>
        <p:grpSpPr>
          <a:xfrm rot="21600000">
            <a:off x="8519396" y="3818849"/>
            <a:ext cx="314723" cy="1028447"/>
            <a:chOff x="0" y="0"/>
            <a:chExt cx="314723" cy="1028447"/>
          </a:xfrm>
        </p:grpSpPr>
        <p:sp>
          <p:nvSpPr>
            <p:cNvPr id="198" name="rect"/>
            <p:cNvSpPr/>
            <p:nvPr/>
          </p:nvSpPr>
          <p:spPr>
            <a:xfrm>
              <a:off x="34879" y="104243"/>
              <a:ext cx="258826" cy="924204"/>
            </a:xfrm>
            <a:prstGeom prst="rect">
              <a:avLst/>
            </a:prstGeom>
            <a:solidFill>
              <a:srgbClr val="BFBFB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0" name="textbox 200"/>
            <p:cNvSpPr/>
            <p:nvPr/>
          </p:nvSpPr>
          <p:spPr>
            <a:xfrm>
              <a:off x="-3845" y="280074"/>
              <a:ext cx="304800" cy="636905"/>
            </a:xfrm>
            <a:prstGeom prst="rect">
              <a:avLst/>
            </a:prstGeom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8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112000"/>
                </a:lnSpc>
              </a:pPr>
              <a:r>
                <a:rPr sz="8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光明玉塘街道 </a:t>
              </a:r>
              <a:r>
                <a:rPr sz="8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红星创智广场</a:t>
              </a:r>
              <a:endParaRPr lang="en-US" altLang="en-US" sz="800" dirty="0"/>
            </a:p>
          </p:txBody>
        </p:sp>
      </p:grpSp>
      <p:sp>
        <p:nvSpPr>
          <p:cNvPr id="202" name="textbox 202"/>
          <p:cNvSpPr/>
          <p:nvPr/>
        </p:nvSpPr>
        <p:spPr>
          <a:xfrm>
            <a:off x="4093463" y="4224528"/>
            <a:ext cx="304800" cy="637540"/>
          </a:xfrm>
          <a:prstGeom prst="rect">
            <a:avLst/>
          </a:prstGeom>
          <a:solidFill>
            <a:srgbClr val="D3161D"/>
          </a:solidFill>
        </p:spPr>
        <p:txBody>
          <a:bodyPr vert="eaVert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lang="en-US" altLang="en-US" sz="400" dirty="0"/>
          </a:p>
          <a:p>
            <a:pPr marL="76835" algn="l" rtl="0" eaLnBrk="0">
              <a:lnSpc>
                <a:spcPts val="1305"/>
              </a:lnSpc>
              <a:spcBef>
                <a:spcPts val="5"/>
              </a:spcBef>
            </a:pPr>
            <a:r>
              <a:rPr sz="9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试点项目</a:t>
            </a:r>
            <a:endParaRPr lang="en-US" altLang="en-US" sz="900" dirty="0"/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7389343" y="4412144"/>
            <a:ext cx="267999" cy="435166"/>
            <a:chOff x="0" y="0"/>
            <a:chExt cx="267999" cy="435166"/>
          </a:xfrm>
        </p:grpSpPr>
        <p:sp>
          <p:nvSpPr>
            <p:cNvPr id="204" name="rect"/>
            <p:cNvSpPr/>
            <p:nvPr/>
          </p:nvSpPr>
          <p:spPr>
            <a:xfrm>
              <a:off x="189" y="103607"/>
              <a:ext cx="258826" cy="331558"/>
            </a:xfrm>
            <a:prstGeom prst="rect">
              <a:avLst/>
            </a:prstGeom>
            <a:solidFill>
              <a:srgbClr val="C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6" name="textbox 206"/>
            <p:cNvSpPr/>
            <p:nvPr/>
          </p:nvSpPr>
          <p:spPr>
            <a:xfrm>
              <a:off x="-22687" y="150965"/>
              <a:ext cx="303529" cy="220979"/>
            </a:xfrm>
            <a:prstGeom prst="rect">
              <a:avLst/>
            </a:prstGeom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112000"/>
                </a:lnSpc>
              </a:pPr>
              <a:r>
                <a:rPr sz="8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宝龙</a:t>
              </a:r>
              <a:r>
                <a:rPr sz="8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800" kern="0" spc="-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项目</a:t>
              </a:r>
              <a:endParaRPr lang="en-US" altLang="en-US" sz="800" dirty="0"/>
            </a:p>
          </p:txBody>
        </p:sp>
      </p:grpSp>
      <p:sp>
        <p:nvSpPr>
          <p:cNvPr id="208" name="textbox 208"/>
          <p:cNvSpPr/>
          <p:nvPr/>
        </p:nvSpPr>
        <p:spPr>
          <a:xfrm>
            <a:off x="6999644" y="4412145"/>
            <a:ext cx="266700" cy="437515"/>
          </a:xfrm>
          <a:prstGeom prst="rect">
            <a:avLst/>
          </a:prstGeom>
          <a:solidFill>
            <a:srgbClr val="BFBFBF"/>
          </a:solidFill>
        </p:spPr>
        <p:txBody>
          <a:bodyPr vert="eaVert" wrap="square" lIns="0" tIns="0" rIns="137" bIns="0"/>
          <a:lstStyle/>
          <a:p>
            <a:pPr marL="29210" indent="42545" algn="l" rtl="0" eaLnBrk="0">
              <a:lnSpc>
                <a:spcPct val="113000"/>
              </a:lnSpc>
              <a:spcBef>
                <a:spcPts val="0"/>
              </a:spcBef>
            </a:pPr>
            <a:r>
              <a:rPr sz="1200" kern="0" spc="10" baseline="4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天安</a:t>
            </a:r>
            <a:r>
              <a:rPr sz="1200" kern="0" spc="10" baseline="-17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T5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东莞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凤岗</a:t>
            </a:r>
            <a:endParaRPr lang="en-US" altLang="en-US" sz="800" dirty="0"/>
          </a:p>
        </p:txBody>
      </p:sp>
      <p:sp>
        <p:nvSpPr>
          <p:cNvPr id="210" name="rect"/>
          <p:cNvSpPr/>
          <p:nvPr/>
        </p:nvSpPr>
        <p:spPr>
          <a:xfrm>
            <a:off x="6613042" y="4474298"/>
            <a:ext cx="258826" cy="372998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" name="textbox 212"/>
          <p:cNvSpPr/>
          <p:nvPr/>
        </p:nvSpPr>
        <p:spPr>
          <a:xfrm>
            <a:off x="6598797" y="4449444"/>
            <a:ext cx="273684" cy="408305"/>
          </a:xfrm>
          <a:prstGeom prst="rect">
            <a:avLst/>
          </a:prstGeom>
          <a:solidFill>
            <a:srgbClr val="BFBFBF"/>
          </a:solidFill>
        </p:spPr>
        <p:txBody>
          <a:bodyPr vert="eaVert" wrap="square" lIns="0" tIns="0" rIns="0" bIns="0"/>
          <a:lstStyle/>
          <a:p>
            <a:pPr algn="l" rtl="0" eaLnBrk="0">
              <a:lnSpc>
                <a:spcPct val="66000"/>
              </a:lnSpc>
            </a:pPr>
            <a:endParaRPr lang="en-US" altLang="en-US" sz="100" dirty="0"/>
          </a:p>
          <a:p>
            <a:pPr algn="r" rtl="0" eaLnBrk="0">
              <a:lnSpc>
                <a:spcPts val="1025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京东智谷</a:t>
            </a:r>
            <a:endParaRPr lang="en-US" altLang="en-US" sz="800" dirty="0"/>
          </a:p>
          <a:p>
            <a:pPr marL="101600" algn="l" rtl="0" eaLnBrk="0">
              <a:lnSpc>
                <a:spcPts val="1045"/>
              </a:lnSpc>
            </a:pPr>
            <a:r>
              <a:rPr sz="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东莞</a:t>
            </a:r>
            <a:endParaRPr lang="en-US" altLang="en-US" sz="800" dirty="0"/>
          </a:p>
        </p:txBody>
      </p:sp>
      <p:sp>
        <p:nvSpPr>
          <p:cNvPr id="214" name="textbox 214"/>
          <p:cNvSpPr/>
          <p:nvPr/>
        </p:nvSpPr>
        <p:spPr>
          <a:xfrm>
            <a:off x="502310" y="3236595"/>
            <a:ext cx="365125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67310" indent="-55245" algn="l" rtl="0" eaLnBrk="0">
              <a:lnSpc>
                <a:spcPct val="95000"/>
              </a:lnSpc>
            </a:pP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与市场</a:t>
            </a:r>
            <a:r>
              <a:rPr sz="9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价差</a:t>
            </a:r>
            <a:endParaRPr lang="en-US" altLang="en-US" sz="900" dirty="0"/>
          </a:p>
        </p:txBody>
      </p:sp>
      <p:sp>
        <p:nvSpPr>
          <p:cNvPr id="216" name="textbox 216"/>
          <p:cNvSpPr/>
          <p:nvPr/>
        </p:nvSpPr>
        <p:spPr>
          <a:xfrm>
            <a:off x="4617778" y="4945066"/>
            <a:ext cx="837564" cy="1371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研发用房售价对比</a:t>
            </a:r>
            <a:endParaRPr lang="en-US" altLang="en-US" sz="800" dirty="0"/>
          </a:p>
        </p:txBody>
      </p:sp>
      <p:pic>
        <p:nvPicPr>
          <p:cNvPr id="218" name="picture 2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07759" y="4858702"/>
            <a:ext cx="2663190" cy="28575"/>
          </a:xfrm>
          <a:prstGeom prst="rect">
            <a:avLst/>
          </a:prstGeom>
        </p:spPr>
      </p:pic>
      <p:sp>
        <p:nvSpPr>
          <p:cNvPr id="220" name="textbox 220"/>
          <p:cNvSpPr/>
          <p:nvPr/>
        </p:nvSpPr>
        <p:spPr>
          <a:xfrm>
            <a:off x="8131949" y="2970659"/>
            <a:ext cx="565150" cy="1574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04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单位：元/㎡</a:t>
            </a:r>
            <a:endParaRPr lang="en-US" altLang="en-US" sz="800" dirty="0"/>
          </a:p>
        </p:txBody>
      </p:sp>
      <p:sp>
        <p:nvSpPr>
          <p:cNvPr id="222" name="textbox 222"/>
          <p:cNvSpPr/>
          <p:nvPr/>
        </p:nvSpPr>
        <p:spPr>
          <a:xfrm>
            <a:off x="7202433" y="4939986"/>
            <a:ext cx="634365" cy="1371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厂房售价对比</a:t>
            </a:r>
            <a:endParaRPr lang="en-US" altLang="en-US" sz="800" dirty="0"/>
          </a:p>
        </p:txBody>
      </p:sp>
      <p:sp>
        <p:nvSpPr>
          <p:cNvPr id="224" name="rect"/>
          <p:cNvSpPr/>
          <p:nvPr/>
        </p:nvSpPr>
        <p:spPr>
          <a:xfrm>
            <a:off x="3977004" y="4866957"/>
            <a:ext cx="2106929" cy="28575"/>
          </a:xfrm>
          <a:prstGeom prst="rect">
            <a:avLst/>
          </a:prstGeom>
          <a:solidFill>
            <a:srgbClr val="9B0D1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6" name="textbox 226"/>
          <p:cNvSpPr/>
          <p:nvPr/>
        </p:nvSpPr>
        <p:spPr>
          <a:xfrm>
            <a:off x="3153345" y="3347186"/>
            <a:ext cx="151129" cy="541655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900" b="1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开发成本</a:t>
            </a:r>
            <a:endParaRPr lang="en-US" altLang="en-US" sz="900" dirty="0"/>
          </a:p>
        </p:txBody>
      </p:sp>
      <p:sp>
        <p:nvSpPr>
          <p:cNvPr id="228" name="textbox 228"/>
          <p:cNvSpPr/>
          <p:nvPr/>
        </p:nvSpPr>
        <p:spPr>
          <a:xfrm>
            <a:off x="2381841" y="4442226"/>
            <a:ext cx="228600" cy="2584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税费</a:t>
            </a:r>
            <a:endParaRPr lang="en-US" altLang="en-US" sz="800" dirty="0"/>
          </a:p>
        </p:txBody>
      </p:sp>
      <p:sp>
        <p:nvSpPr>
          <p:cNvPr id="230" name="rect"/>
          <p:cNvSpPr/>
          <p:nvPr/>
        </p:nvSpPr>
        <p:spPr>
          <a:xfrm>
            <a:off x="6224803" y="4681524"/>
            <a:ext cx="258826" cy="165773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2" name="picture 2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422533" y="2929572"/>
            <a:ext cx="4289272" cy="9524"/>
          </a:xfrm>
          <a:prstGeom prst="rect">
            <a:avLst/>
          </a:prstGeom>
        </p:spPr>
      </p:pic>
      <p:sp>
        <p:nvSpPr>
          <p:cNvPr id="234" name="textbox 234"/>
          <p:cNvSpPr/>
          <p:nvPr/>
        </p:nvSpPr>
        <p:spPr>
          <a:xfrm>
            <a:off x="6176513" y="4663440"/>
            <a:ext cx="241934" cy="203834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6670" algn="l" rtl="0" eaLnBrk="0">
              <a:lnSpc>
                <a:spcPts val="775"/>
              </a:lnSpc>
            </a:pPr>
            <a:r>
              <a:rPr sz="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潼湖</a:t>
            </a:r>
            <a:endParaRPr lang="en-US" altLang="en-US" sz="600" dirty="0"/>
          </a:p>
          <a:p>
            <a:pPr marL="12700" algn="l" rtl="0" eaLnBrk="0">
              <a:lnSpc>
                <a:spcPts val="925"/>
              </a:lnSpc>
            </a:pPr>
            <a:r>
              <a:rPr sz="6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惠州</a:t>
            </a:r>
            <a:endParaRPr lang="en-US" altLang="en-US" sz="600" dirty="0"/>
          </a:p>
        </p:txBody>
      </p:sp>
      <p:sp>
        <p:nvSpPr>
          <p:cNvPr id="236" name="textbox 236"/>
          <p:cNvSpPr/>
          <p:nvPr/>
        </p:nvSpPr>
        <p:spPr>
          <a:xfrm>
            <a:off x="8506696" y="3806149"/>
            <a:ext cx="340359" cy="13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2.23万</a:t>
            </a:r>
            <a:endParaRPr lang="en-US" altLang="en-US" sz="800" dirty="0"/>
          </a:p>
        </p:txBody>
      </p:sp>
      <p:sp>
        <p:nvSpPr>
          <p:cNvPr id="238" name="textbox 238"/>
          <p:cNvSpPr/>
          <p:nvPr/>
        </p:nvSpPr>
        <p:spPr>
          <a:xfrm>
            <a:off x="7735822" y="3268305"/>
            <a:ext cx="337820" cy="13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3.56万</a:t>
            </a:r>
            <a:endParaRPr lang="en-US" altLang="en-US" sz="800" dirty="0"/>
          </a:p>
        </p:txBody>
      </p:sp>
      <p:sp>
        <p:nvSpPr>
          <p:cNvPr id="240" name="textbox 240"/>
          <p:cNvSpPr/>
          <p:nvPr/>
        </p:nvSpPr>
        <p:spPr>
          <a:xfrm>
            <a:off x="6968370" y="4299975"/>
            <a:ext cx="330834" cy="13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10500</a:t>
            </a:r>
            <a:endParaRPr lang="en-US" altLang="en-US" sz="800" dirty="0"/>
          </a:p>
        </p:txBody>
      </p:sp>
      <p:sp>
        <p:nvSpPr>
          <p:cNvPr id="242" name="textbox 242"/>
          <p:cNvSpPr/>
          <p:nvPr/>
        </p:nvSpPr>
        <p:spPr>
          <a:xfrm>
            <a:off x="8151096" y="3526115"/>
            <a:ext cx="277495" cy="13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2.9万</a:t>
            </a:r>
            <a:endParaRPr lang="en-US" altLang="en-US" sz="800" dirty="0"/>
          </a:p>
        </p:txBody>
      </p:sp>
      <p:sp>
        <p:nvSpPr>
          <p:cNvPr id="244" name="textbox 244"/>
          <p:cNvSpPr/>
          <p:nvPr/>
        </p:nvSpPr>
        <p:spPr>
          <a:xfrm>
            <a:off x="4515721" y="3715344"/>
            <a:ext cx="277495" cy="13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2.5万</a:t>
            </a:r>
            <a:endParaRPr lang="en-US" altLang="en-US" sz="800" dirty="0"/>
          </a:p>
        </p:txBody>
      </p:sp>
      <p:sp>
        <p:nvSpPr>
          <p:cNvPr id="246" name="textbox 246"/>
          <p:cNvSpPr/>
          <p:nvPr/>
        </p:nvSpPr>
        <p:spPr>
          <a:xfrm>
            <a:off x="5307581" y="3318470"/>
            <a:ext cx="274954" cy="13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3.5万</a:t>
            </a:r>
            <a:endParaRPr lang="en-US" altLang="en-US" sz="800" dirty="0"/>
          </a:p>
        </p:txBody>
      </p:sp>
      <p:sp>
        <p:nvSpPr>
          <p:cNvPr id="248" name="textbox 248"/>
          <p:cNvSpPr/>
          <p:nvPr/>
        </p:nvSpPr>
        <p:spPr>
          <a:xfrm>
            <a:off x="4911342" y="3460074"/>
            <a:ext cx="274954" cy="13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3.2万</a:t>
            </a:r>
            <a:endParaRPr lang="en-US" altLang="en-US" sz="800" dirty="0"/>
          </a:p>
        </p:txBody>
      </p:sp>
      <p:sp>
        <p:nvSpPr>
          <p:cNvPr id="250" name="textbox 250"/>
          <p:cNvSpPr/>
          <p:nvPr/>
        </p:nvSpPr>
        <p:spPr>
          <a:xfrm>
            <a:off x="5686676" y="3277194"/>
            <a:ext cx="274954" cy="13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3.7万</a:t>
            </a:r>
            <a:endParaRPr lang="en-US" altLang="en-US" sz="800" dirty="0"/>
          </a:p>
        </p:txBody>
      </p:sp>
      <p:sp>
        <p:nvSpPr>
          <p:cNvPr id="252" name="textbox 252"/>
          <p:cNvSpPr/>
          <p:nvPr/>
        </p:nvSpPr>
        <p:spPr>
          <a:xfrm>
            <a:off x="4098805" y="4075185"/>
            <a:ext cx="273684" cy="13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1.4万</a:t>
            </a:r>
            <a:endParaRPr lang="en-US" altLang="en-US" sz="800" dirty="0"/>
          </a:p>
        </p:txBody>
      </p:sp>
      <p:sp>
        <p:nvSpPr>
          <p:cNvPr id="254" name="textbox 254"/>
          <p:cNvSpPr/>
          <p:nvPr/>
        </p:nvSpPr>
        <p:spPr>
          <a:xfrm>
            <a:off x="6199235" y="4568354"/>
            <a:ext cx="275590" cy="1295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4000</a:t>
            </a:r>
            <a:endParaRPr lang="en-US" altLang="en-US" sz="800" dirty="0"/>
          </a:p>
        </p:txBody>
      </p:sp>
      <p:sp>
        <p:nvSpPr>
          <p:cNvPr id="256" name="textbox 256"/>
          <p:cNvSpPr/>
          <p:nvPr/>
        </p:nvSpPr>
        <p:spPr>
          <a:xfrm>
            <a:off x="7376643" y="4399444"/>
            <a:ext cx="273050" cy="1295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8000</a:t>
            </a:r>
            <a:endParaRPr lang="en-US" altLang="en-US" sz="800" dirty="0"/>
          </a:p>
        </p:txBody>
      </p:sp>
      <p:sp>
        <p:nvSpPr>
          <p:cNvPr id="258" name="textbox 258"/>
          <p:cNvSpPr/>
          <p:nvPr/>
        </p:nvSpPr>
        <p:spPr>
          <a:xfrm>
            <a:off x="6605118" y="4316894"/>
            <a:ext cx="273050" cy="1295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9000</a:t>
            </a:r>
            <a:endParaRPr lang="en-US" altLang="en-US" sz="800" dirty="0"/>
          </a:p>
        </p:txBody>
      </p:sp>
      <p:sp>
        <p:nvSpPr>
          <p:cNvPr id="260" name="textbox 260"/>
          <p:cNvSpPr/>
          <p:nvPr/>
        </p:nvSpPr>
        <p:spPr>
          <a:xfrm>
            <a:off x="6377330" y="4669790"/>
            <a:ext cx="134620" cy="179070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ts val="855"/>
              </a:lnSpc>
            </a:pPr>
            <a:r>
              <a:rPr sz="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小镇</a:t>
            </a:r>
            <a:endParaRPr lang="en-US" altLang="en-US" sz="6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PP_MARK_KEY" val="60253c18-82dd-4d9e-b5c3-610d762a9c34"/>
  <p:tag name="COMMONDATA" val="eyJoZGlkIjoiMmU0OWE5MDczMTIzYmM4ZDdhY2VhYWQ3Yzc2YzI0NDk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4228</Words>
  <Application>WPS 演示</Application>
  <PresentationFormat/>
  <Paragraphs>991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</vt:lpstr>
      <vt:lpstr>Arial Unicode MS</vt:lpstr>
      <vt:lpstr>微软雅黑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mai健星</cp:lastModifiedBy>
  <cp:revision>5</cp:revision>
  <dcterms:created xsi:type="dcterms:W3CDTF">2023-08-07T06:46:00Z</dcterms:created>
  <dcterms:modified xsi:type="dcterms:W3CDTF">2023-08-07T07:53:48Z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2023-08-07T22:42:03Z</vt:filetime>
  </property>
  <property fmtid="{D5CDD505-2E9C-101B-9397-08002B2CF9AE}" pid="4" name="ICV">
    <vt:lpwstr>A640547957C44A40ADCA80A0E4958A11_12</vt:lpwstr>
  </property>
  <property fmtid="{D5CDD505-2E9C-101B-9397-08002B2CF9AE}" pid="5" name="KSOProductBuildVer">
    <vt:lpwstr>2052-11.1.0.14309</vt:lpwstr>
  </property>
</Properties>
</file>